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3"/>
  </p:notesMasterIdLst>
  <p:sldIdLst>
    <p:sldId id="256" r:id="rId2"/>
    <p:sldId id="335" r:id="rId3"/>
    <p:sldId id="332" r:id="rId4"/>
    <p:sldId id="333" r:id="rId5"/>
    <p:sldId id="334" r:id="rId6"/>
    <p:sldId id="348" r:id="rId7"/>
    <p:sldId id="336" r:id="rId8"/>
    <p:sldId id="349" r:id="rId9"/>
    <p:sldId id="337" r:id="rId10"/>
    <p:sldId id="338" r:id="rId11"/>
    <p:sldId id="342" r:id="rId12"/>
    <p:sldId id="339" r:id="rId13"/>
    <p:sldId id="340" r:id="rId14"/>
    <p:sldId id="343" r:id="rId15"/>
    <p:sldId id="344" r:id="rId16"/>
    <p:sldId id="341" r:id="rId17"/>
    <p:sldId id="346" r:id="rId18"/>
    <p:sldId id="345" r:id="rId19"/>
    <p:sldId id="347" r:id="rId20"/>
    <p:sldId id="351" r:id="rId21"/>
    <p:sldId id="350" r:id="rId22"/>
  </p:sldIdLst>
  <p:sldSz cx="9144000" cy="6858000" type="screen4x3"/>
  <p:notesSz cx="6761163" cy="9942513"/>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800000"/>
    <a:srgbClr val="CC3300"/>
    <a:srgbClr val="993366"/>
    <a:srgbClr val="EAC0D5"/>
    <a:srgbClr val="D387FD"/>
    <a:srgbClr val="74264D"/>
    <a:srgbClr val="DA8EB4"/>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95322" autoAdjust="0"/>
  </p:normalViewPr>
  <p:slideViewPr>
    <p:cSldViewPr snapToGrid="0">
      <p:cViewPr varScale="1">
        <p:scale>
          <a:sx n="111" d="100"/>
          <a:sy n="111" d="100"/>
        </p:scale>
        <p:origin x="1710" y="102"/>
      </p:cViewPr>
      <p:guideLst>
        <p:guide orient="horz" pos="2160"/>
        <p:guide pos="2880"/>
      </p:guideLst>
    </p:cSldViewPr>
  </p:slideViewPr>
  <p:notesTextViewPr>
    <p:cViewPr>
      <p:scale>
        <a:sx n="1" d="1"/>
        <a:sy n="1" d="1"/>
      </p:scale>
      <p:origin x="0" y="0"/>
    </p:cViewPr>
  </p:notesTextViewPr>
  <p:notesViewPr>
    <p:cSldViewPr snapToGrid="0">
      <p:cViewPr varScale="1">
        <p:scale>
          <a:sx n="81" d="100"/>
          <a:sy n="81" d="100"/>
        </p:scale>
        <p:origin x="4002"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29837" cy="497126"/>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29761" y="0"/>
            <a:ext cx="2929837" cy="497126"/>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37CA5812-181F-4EFD-9573-DDB9E420AEBB}" type="datetimeFigureOut">
              <a:rPr lang="ru-RU"/>
              <a:pPr>
                <a:defRPr/>
              </a:pPr>
              <a:t>21.09.2023</a:t>
            </a:fld>
            <a:endParaRPr lang="ru-RU"/>
          </a:p>
        </p:txBody>
      </p:sp>
      <p:sp>
        <p:nvSpPr>
          <p:cNvPr id="4" name="Образ слайда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76117" y="4722694"/>
            <a:ext cx="5408930" cy="4474131"/>
          </a:xfrm>
          <a:prstGeom prst="rect">
            <a:avLst/>
          </a:prstGeom>
        </p:spPr>
        <p:txBody>
          <a:bodyPr vert="horz" lIns="91440" tIns="45720" rIns="91440" bIns="45720" rtlCol="0">
            <a:normAutofit/>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9443662"/>
            <a:ext cx="2929837" cy="497126"/>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29761" y="9443662"/>
            <a:ext cx="2929837" cy="497126"/>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1AC07B0A-2703-4427-AC0B-B0731C669C9C}" type="slidenum">
              <a:rPr lang="ru-RU"/>
              <a:pPr>
                <a:defRPr/>
              </a:pPr>
              <a:t>‹#›</a:t>
            </a:fld>
            <a:endParaRPr lang="ru-RU"/>
          </a:p>
        </p:txBody>
      </p:sp>
    </p:spTree>
    <p:extLst>
      <p:ext uri="{BB962C8B-B14F-4D97-AF65-F5344CB8AC3E}">
        <p14:creationId xmlns:p14="http://schemas.microsoft.com/office/powerpoint/2010/main" val="334518453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раз слайда 1"/>
          <p:cNvSpPr>
            <a:spLocks noGrp="1" noRot="1" noChangeAspect="1"/>
          </p:cNvSpPr>
          <p:nvPr>
            <p:ph type="sldImg"/>
          </p:nvPr>
        </p:nvSpPr>
        <p:spPr bwMode="auto">
          <a:noFill/>
          <a:ln>
            <a:solidFill>
              <a:srgbClr val="000000"/>
            </a:solidFill>
            <a:miter lim="800000"/>
            <a:headEnd/>
            <a:tailEnd/>
          </a:ln>
        </p:spPr>
      </p:sp>
      <p:sp>
        <p:nvSpPr>
          <p:cNvPr id="1536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dirty="0"/>
          </a:p>
        </p:txBody>
      </p:sp>
      <p:sp>
        <p:nvSpPr>
          <p:cNvPr id="1536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D54E22D-E6B4-495F-AEAD-3688C5E1D056}" type="slidenum">
              <a:rPr lang="ru-RU"/>
              <a:pPr fontAlgn="base">
                <a:spcBef>
                  <a:spcPct val="0"/>
                </a:spcBef>
                <a:spcAft>
                  <a:spcPct val="0"/>
                </a:spcAft>
              </a:pPr>
              <a:t>1</a:t>
            </a:fld>
            <a:endParaRPr lang="ru-RU"/>
          </a:p>
        </p:txBody>
      </p:sp>
    </p:spTree>
    <p:extLst>
      <p:ext uri="{BB962C8B-B14F-4D97-AF65-F5344CB8AC3E}">
        <p14:creationId xmlns:p14="http://schemas.microsoft.com/office/powerpoint/2010/main" val="4109970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pPr>
              <a:defRPr/>
            </a:pPr>
            <a:fld id="{0AC20D03-A070-4506-9BFB-A5549334187C}" type="datetimeFigureOut">
              <a:rPr lang="ru-RU" smtClean="0"/>
              <a:pPr>
                <a:defRPr/>
              </a:pPr>
              <a:t>21.09.2023</a:t>
            </a:fld>
            <a:endParaRPr lang="ru-RU"/>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pPr>
              <a:defRPr/>
            </a:pPr>
            <a:endParaRPr lang="ru-RU"/>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pPr>
              <a:defRPr/>
            </a:pPr>
            <a:fld id="{ED0A92B4-29F9-4D5C-A72A-3BDE60BFD17E}" type="slidenum">
              <a:rPr lang="ru-RU" smtClean="0"/>
              <a:pPr>
                <a:defRPr/>
              </a:pPr>
              <a:t>‹#›</a:t>
            </a:fld>
            <a:endParaRPr lang="ru-RU"/>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985275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5F2C8EB9-909D-4D3B-BF9F-ABE07A457D4B}" type="datetimeFigureOut">
              <a:rPr lang="ru-RU" smtClean="0"/>
              <a:pPr>
                <a:defRPr/>
              </a:pPr>
              <a:t>21.09.2023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FB9C89B-C953-488E-A613-11EED45BF92F}" type="slidenum">
              <a:rPr lang="ru-RU" smtClean="0"/>
              <a:pPr>
                <a:defRPr/>
              </a:pPr>
              <a:t>‹#›</a:t>
            </a:fld>
            <a:endParaRPr lang="ru-RU"/>
          </a:p>
        </p:txBody>
      </p:sp>
    </p:spTree>
    <p:extLst>
      <p:ext uri="{BB962C8B-B14F-4D97-AF65-F5344CB8AC3E}">
        <p14:creationId xmlns:p14="http://schemas.microsoft.com/office/powerpoint/2010/main" val="2890560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7C752BA4-46D7-4299-B781-3BA6A385763A}" type="datetimeFigureOut">
              <a:rPr lang="ru-RU" smtClean="0"/>
              <a:pPr>
                <a:defRPr/>
              </a:pPr>
              <a:t>21.09.2023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79BC4794-A0FF-4343-9312-A6EE308F61D5}" type="slidenum">
              <a:rPr lang="ru-RU" smtClean="0"/>
              <a:pPr>
                <a:defRPr/>
              </a:pPr>
              <a:t>‹#›</a:t>
            </a:fld>
            <a:endParaRPr lang="ru-RU"/>
          </a:p>
        </p:txBody>
      </p:sp>
    </p:spTree>
    <p:extLst>
      <p:ext uri="{BB962C8B-B14F-4D97-AF65-F5344CB8AC3E}">
        <p14:creationId xmlns:p14="http://schemas.microsoft.com/office/powerpoint/2010/main" val="1086849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628D4BD9-F5D3-4836-84B6-36B5B71BBCDF}" type="datetimeFigureOut">
              <a:rPr lang="ru-RU" smtClean="0"/>
              <a:pPr>
                <a:defRPr/>
              </a:pPr>
              <a:t>21.09.2023</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F12E2B79-2849-439F-A2FC-FF67E5A03CC1}" type="slidenum">
              <a:rPr lang="ru-RU" smtClean="0"/>
              <a:pPr>
                <a:defRPr/>
              </a:pPr>
              <a:t>‹#›</a:t>
            </a:fld>
            <a:endParaRPr lang="ru-RU"/>
          </a:p>
        </p:txBody>
      </p:sp>
    </p:spTree>
    <p:extLst>
      <p:ext uri="{BB962C8B-B14F-4D97-AF65-F5344CB8AC3E}">
        <p14:creationId xmlns:p14="http://schemas.microsoft.com/office/powerpoint/2010/main" val="3739585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pPr>
              <a:defRPr/>
            </a:pPr>
            <a:fld id="{83A5BD4D-85D8-437C-A685-2397205FB337}" type="datetimeFigureOut">
              <a:rPr lang="ru-RU" smtClean="0"/>
              <a:pPr>
                <a:defRPr/>
              </a:pPr>
              <a:t>21.09.2023</a:t>
            </a:fld>
            <a:endParaRPr lang="ru-RU"/>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pPr>
              <a:defRPr/>
            </a:pPr>
            <a:endParaRPr lang="ru-RU"/>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pPr>
              <a:defRPr/>
            </a:pPr>
            <a:fld id="{DC4B9924-2956-4956-A205-F2490D62A8BC}" type="slidenum">
              <a:rPr lang="ru-RU" smtClean="0"/>
              <a:pPr>
                <a:defRPr/>
              </a:pPr>
              <a:t>‹#›</a:t>
            </a:fld>
            <a:endParaRPr lang="ru-RU"/>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93897324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a:defRPr/>
            </a:pPr>
            <a:fld id="{77B58868-ED58-4917-89D3-5EDEE784A4A9}" type="datetimeFigureOut">
              <a:rPr lang="ru-RU" smtClean="0"/>
              <a:pPr>
                <a:defRPr/>
              </a:pPr>
              <a:t>21.09.2023</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F72D46D6-F9DD-4026-9183-EB956F4A93ED}" type="slidenum">
              <a:rPr lang="ru-RU" smtClean="0"/>
              <a:pPr>
                <a:defRPr/>
              </a:pPr>
              <a:t>‹#›</a:t>
            </a:fld>
            <a:endParaRPr lang="ru-RU"/>
          </a:p>
        </p:txBody>
      </p:sp>
    </p:spTree>
    <p:extLst>
      <p:ext uri="{BB962C8B-B14F-4D97-AF65-F5344CB8AC3E}">
        <p14:creationId xmlns:p14="http://schemas.microsoft.com/office/powerpoint/2010/main" val="2124334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50EB0815-A454-4864-A403-DF1651B831F7}" type="datetimeFigureOut">
              <a:rPr lang="ru-RU" smtClean="0"/>
              <a:pPr>
                <a:defRPr/>
              </a:pPr>
              <a:t>21.09.2023</a:t>
            </a:fld>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5A13222C-46BE-44DE-B66A-AC0CE1A0D94C}" type="slidenum">
              <a:rPr lang="ru-RU" smtClean="0"/>
              <a:pPr>
                <a:defRPr/>
              </a:pPr>
              <a:t>‹#›</a:t>
            </a:fld>
            <a:endParaRPr lang="ru-RU"/>
          </a:p>
        </p:txBody>
      </p:sp>
    </p:spTree>
    <p:extLst>
      <p:ext uri="{BB962C8B-B14F-4D97-AF65-F5344CB8AC3E}">
        <p14:creationId xmlns:p14="http://schemas.microsoft.com/office/powerpoint/2010/main" val="23843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fld id="{3A0530A3-7A86-4BFB-B2A4-1702E07611C2}" type="datetimeFigureOut">
              <a:rPr lang="ru-RU" smtClean="0"/>
              <a:pPr>
                <a:defRPr/>
              </a:pPr>
              <a:t>21.09.2023</a:t>
            </a:fld>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DBF96704-72DD-4E74-B941-83AEF7DE9F3D}" type="slidenum">
              <a:rPr lang="ru-RU" smtClean="0"/>
              <a:pPr>
                <a:defRPr/>
              </a:pPr>
              <a:t>‹#›</a:t>
            </a:fld>
            <a:endParaRPr lang="ru-RU"/>
          </a:p>
        </p:txBody>
      </p:sp>
    </p:spTree>
    <p:extLst>
      <p:ext uri="{BB962C8B-B14F-4D97-AF65-F5344CB8AC3E}">
        <p14:creationId xmlns:p14="http://schemas.microsoft.com/office/powerpoint/2010/main" val="1657662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4E4BC47-C2DA-4ECE-AD67-3B2CF28F6C9A}" type="datetimeFigureOut">
              <a:rPr lang="ru-RU" smtClean="0"/>
              <a:pPr>
                <a:defRPr/>
              </a:pPr>
              <a:t>21.09.2023</a:t>
            </a:fld>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B955098D-74CE-436C-95C8-12E77B237F10}" type="slidenum">
              <a:rPr lang="ru-RU" smtClean="0"/>
              <a:pPr>
                <a:defRPr/>
              </a:pPr>
              <a:t>‹#›</a:t>
            </a:fld>
            <a:endParaRPr lang="ru-RU"/>
          </a:p>
        </p:txBody>
      </p:sp>
    </p:spTree>
    <p:extLst>
      <p:ext uri="{BB962C8B-B14F-4D97-AF65-F5344CB8AC3E}">
        <p14:creationId xmlns:p14="http://schemas.microsoft.com/office/powerpoint/2010/main" val="3085117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pPr>
              <a:defRPr/>
            </a:pPr>
            <a:fld id="{F8575C78-1CD9-4FAA-9627-B7AA798B76CA}" type="datetimeFigureOut">
              <a:rPr lang="ru-RU" smtClean="0"/>
              <a:pPr>
                <a:defRPr/>
              </a:pPr>
              <a:t>21.09.2023</a:t>
            </a:fld>
            <a:endParaRPr lang="ru-RU"/>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pPr>
              <a:defRPr/>
            </a:pPr>
            <a:endParaRPr lang="ru-RU"/>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pPr>
              <a:defRPr/>
            </a:pPr>
            <a:fld id="{BF7B57FE-4623-42BD-B625-55C9F7419D35}" type="slidenum">
              <a:rPr lang="ru-RU" smtClean="0"/>
              <a:pPr>
                <a:defRPr/>
              </a:pPr>
              <a:t>‹#›</a:t>
            </a:fld>
            <a:endParaRPr lang="ru-RU"/>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0035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smtClean="0"/>
              <a:t>Вставка рисунка</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pPr>
              <a:defRPr/>
            </a:pPr>
            <a:fld id="{FE5490BF-3B1E-453A-B29A-879A0BD8864C}" type="datetimeFigureOut">
              <a:rPr lang="ru-RU" smtClean="0"/>
              <a:pPr>
                <a:defRPr/>
              </a:pPr>
              <a:t>21.09.2023</a:t>
            </a:fld>
            <a:endParaRPr lang="ru-RU"/>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pPr>
              <a:defRPr/>
            </a:pPr>
            <a:endParaRPr lang="ru-RU"/>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pPr>
              <a:defRPr/>
            </a:pPr>
            <a:fld id="{82175239-118B-4160-8FF1-2EA589C1066A}" type="slidenum">
              <a:rPr lang="ru-RU" smtClean="0"/>
              <a:pPr>
                <a:defRPr/>
              </a:pPr>
              <a:t>‹#›</a:t>
            </a:fld>
            <a:endParaRPr lang="ru-RU"/>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86505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pPr>
              <a:defRPr/>
            </a:pPr>
            <a:fld id="{BB298CF8-303A-4143-8C99-B71853A6DF9B}" type="datetimeFigureOut">
              <a:rPr lang="ru-RU" smtClean="0"/>
              <a:pPr>
                <a:defRPr/>
              </a:pPr>
              <a:t>21.09.2023</a:t>
            </a:fld>
            <a:endParaRPr lang="ru-RU"/>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pPr>
              <a:defRPr/>
            </a:pPr>
            <a:endParaRPr lang="ru-RU"/>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pPr>
              <a:defRPr/>
            </a:pPr>
            <a:fld id="{3892F43A-9379-4BD3-87BA-CD206DAFF4C8}" type="slidenum">
              <a:rPr lang="ru-RU" smtClean="0"/>
              <a:pPr>
                <a:defRPr/>
              </a:pPr>
              <a:t>‹#›</a:t>
            </a:fld>
            <a:endParaRPr lang="ru-RU"/>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0476638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vk.com/topic-199669422_46622664" TargetMode="Externa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hyperlink" Target="https://vk.com/ddetishki35" TargetMode="External"/><Relationship Id="rId4" Type="http://schemas.openxmlformats.org/officeDocument/2006/relationships/hyperlink" Target="https://vk.com/id125629580"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73192" y="1854528"/>
            <a:ext cx="6668219" cy="2554545"/>
          </a:xfrm>
          <a:prstGeom prst="rect">
            <a:avLst/>
          </a:prstGeom>
        </p:spPr>
        <p:txBody>
          <a:bodyPr wrap="square">
            <a:spAutoFit/>
          </a:bodyPr>
          <a:lstStyle/>
          <a:p>
            <a:pPr algn="ctr"/>
            <a:r>
              <a:rPr lang="ru-RU" sz="4000" dirty="0" smtClean="0">
                <a:latin typeface="Times New Roman" panose="02020603050405020304" pitchFamily="18" charset="0"/>
                <a:cs typeface="Times New Roman" panose="02020603050405020304" pitchFamily="18" charset="0"/>
              </a:rPr>
              <a:t>«Вопрос-ответ» -</a:t>
            </a:r>
            <a:endParaRPr lang="ru-RU" sz="4000" dirty="0">
              <a:latin typeface="Times New Roman" panose="02020603050405020304" pitchFamily="18" charset="0"/>
              <a:cs typeface="Times New Roman" panose="02020603050405020304" pitchFamily="18" charset="0"/>
            </a:endParaRPr>
          </a:p>
          <a:p>
            <a:pPr algn="ctr"/>
            <a:r>
              <a:rPr lang="ru-RU" sz="4000" dirty="0">
                <a:latin typeface="Times New Roman" panose="02020603050405020304" pitchFamily="18" charset="0"/>
                <a:cs typeface="Times New Roman" panose="02020603050405020304" pitchFamily="18" charset="0"/>
              </a:rPr>
              <a:t>о</a:t>
            </a:r>
            <a:r>
              <a:rPr lang="ru-RU" sz="4000" dirty="0" smtClean="0">
                <a:latin typeface="Times New Roman" panose="02020603050405020304" pitchFamily="18" charset="0"/>
                <a:cs typeface="Times New Roman" panose="02020603050405020304" pitchFamily="18" charset="0"/>
              </a:rPr>
              <a:t>н-</a:t>
            </a:r>
            <a:r>
              <a:rPr lang="ru-RU" sz="4000" dirty="0" err="1" smtClean="0">
                <a:latin typeface="Times New Roman" panose="02020603050405020304" pitchFamily="18" charset="0"/>
                <a:cs typeface="Times New Roman" panose="02020603050405020304" pitchFamily="18" charset="0"/>
              </a:rPr>
              <a:t>лайн</a:t>
            </a:r>
            <a:r>
              <a:rPr lang="ru-RU" sz="4000" dirty="0" smtClean="0">
                <a:latin typeface="Times New Roman" panose="02020603050405020304" pitchFamily="18" charset="0"/>
                <a:cs typeface="Times New Roman" panose="02020603050405020304" pitchFamily="18" charset="0"/>
              </a:rPr>
              <a:t> консультации </a:t>
            </a:r>
            <a:r>
              <a:rPr lang="ru-RU" sz="4000" dirty="0">
                <a:latin typeface="Times New Roman" panose="02020603050405020304" pitchFamily="18" charset="0"/>
                <a:cs typeface="Times New Roman" panose="02020603050405020304" pitchFamily="18" charset="0"/>
              </a:rPr>
              <a:t>по возникающим вопросам выпускников</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097547" y="1185526"/>
            <a:ext cx="4572000" cy="1477328"/>
          </a:xfrm>
          <a:prstGeom prst="rect">
            <a:avLst/>
          </a:prstGeom>
        </p:spPr>
        <p:txBody>
          <a:bodyPr>
            <a:spAutoFit/>
          </a:bodyPr>
          <a:lstStyle/>
          <a:p>
            <a:r>
              <a:rPr lang="ru-RU" dirty="0">
                <a:latin typeface="Times New Roman" panose="02020603050405020304" pitchFamily="18" charset="0"/>
                <a:cs typeface="Times New Roman" panose="02020603050405020304" pitchFamily="18" charset="0"/>
              </a:rPr>
              <a:t>Вопрос: У нас с мужем совместная приватизированная квартира, которую я получила как сирота 10 лет назад, возможен ли раздел квартиры при разводе?</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176" y="849700"/>
            <a:ext cx="2576063" cy="2576063"/>
          </a:xfrm>
          <a:prstGeom prst="rect">
            <a:avLst/>
          </a:prstGeom>
        </p:spPr>
      </p:pic>
      <p:sp>
        <p:nvSpPr>
          <p:cNvPr id="5" name="Прямоугольник 4"/>
          <p:cNvSpPr/>
          <p:nvPr/>
        </p:nvSpPr>
        <p:spPr>
          <a:xfrm>
            <a:off x="1526876" y="4423292"/>
            <a:ext cx="6323162" cy="1200329"/>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Ответ: Нет, это не совместно нажитая квартира в браке, она не приобреталась за деньги в браке (ст. 38 СК РФ). Значит она не подлежит разделу. Но если при приватизации у супруга есть своя доля в этой квартире, то он вправе ей распоряжаться.</a:t>
            </a:r>
          </a:p>
        </p:txBody>
      </p:sp>
    </p:spTree>
    <p:extLst>
      <p:ext uri="{BB962C8B-B14F-4D97-AF65-F5344CB8AC3E}">
        <p14:creationId xmlns:p14="http://schemas.microsoft.com/office/powerpoint/2010/main" val="1763643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97547" y="871560"/>
            <a:ext cx="4572000" cy="923330"/>
          </a:xfrm>
          <a:prstGeom prst="rect">
            <a:avLst/>
          </a:prstGeom>
        </p:spPr>
        <p:txBody>
          <a:bodyPr>
            <a:spAutoFit/>
          </a:bodyPr>
          <a:lstStyle/>
          <a:p>
            <a:r>
              <a:rPr lang="ru-RU" dirty="0">
                <a:latin typeface="Times New Roman" panose="02020603050405020304" pitchFamily="18" charset="0"/>
                <a:cs typeface="Times New Roman" panose="02020603050405020304" pitchFamily="18" charset="0"/>
              </a:rPr>
              <a:t>Вопрос: Получил повестку, что будет если не явлюсь в военкомат?</a:t>
            </a:r>
          </a:p>
          <a:p>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888" y="552090"/>
            <a:ext cx="2636193" cy="2636193"/>
          </a:xfrm>
          <a:prstGeom prst="rect">
            <a:avLst/>
          </a:prstGeom>
        </p:spPr>
      </p:pic>
      <p:sp>
        <p:nvSpPr>
          <p:cNvPr id="4" name="Прямоугольник 3"/>
          <p:cNvSpPr/>
          <p:nvPr/>
        </p:nvSpPr>
        <p:spPr>
          <a:xfrm>
            <a:off x="1682150" y="3731748"/>
            <a:ext cx="6314535" cy="1754326"/>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Ответ: За неявку в военкомат в определенный в повестке день и время, могут привлечь к ответственности. Это может быть как административная ответственность (ст. 21.5 КоАП, штраф до 3 тысяч рублей), так и уголовная, если призывника заподозрят в уклонении от военной службы, по ст. 328 УК РФ - предусматривается лишение свободы на срок до 2 лет.</a:t>
            </a:r>
          </a:p>
        </p:txBody>
      </p:sp>
    </p:spTree>
    <p:extLst>
      <p:ext uri="{BB962C8B-B14F-4D97-AF65-F5344CB8AC3E}">
        <p14:creationId xmlns:p14="http://schemas.microsoft.com/office/powerpoint/2010/main" val="3730252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35238" y="466997"/>
            <a:ext cx="5115464" cy="1200329"/>
          </a:xfrm>
          <a:prstGeom prst="rect">
            <a:avLst/>
          </a:prstGeom>
        </p:spPr>
        <p:txBody>
          <a:bodyPr wrap="square">
            <a:spAutoFit/>
          </a:bodyPr>
          <a:lstStyle/>
          <a:p>
            <a:r>
              <a:rPr lang="ru-RU" dirty="0">
                <a:solidFill>
                  <a:srgbClr val="000000"/>
                </a:solidFill>
                <a:latin typeface="Times New Roman" panose="02020603050405020304" pitchFamily="18" charset="0"/>
                <a:cs typeface="Times New Roman" panose="02020603050405020304" pitchFamily="18" charset="0"/>
              </a:rPr>
              <a:t>Вопрос: Что такое социальный контракт и где его можно заключить?</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355" y="216986"/>
            <a:ext cx="2243048" cy="1593478"/>
          </a:xfrm>
          <a:prstGeom prst="rect">
            <a:avLst/>
          </a:prstGeom>
        </p:spPr>
      </p:pic>
      <p:sp>
        <p:nvSpPr>
          <p:cNvPr id="4" name="Прямоугольник 3"/>
          <p:cNvSpPr/>
          <p:nvPr/>
        </p:nvSpPr>
        <p:spPr>
          <a:xfrm>
            <a:off x="638355" y="1810464"/>
            <a:ext cx="8315864" cy="5047536"/>
          </a:xfrm>
          <a:prstGeom prst="rect">
            <a:avLst/>
          </a:prstGeom>
        </p:spPr>
        <p:txBody>
          <a:bodyPr wrap="square">
            <a:spAutoFit/>
          </a:bodyPr>
          <a:lstStyle/>
          <a:p>
            <a:r>
              <a:rPr lang="ru-RU" sz="1400" dirty="0">
                <a:latin typeface="Times New Roman" panose="02020603050405020304" pitchFamily="18" charset="0"/>
                <a:cs typeface="Times New Roman" panose="02020603050405020304" pitchFamily="18" charset="0"/>
              </a:rPr>
              <a:t>Ответ: Социальный контракт — это соглашение учреждения социальной защиты с семьей или человеком, уровень заработка которого ниже прожиточного минимума. На такую помощь могут рассчитывать только те, кто стал малоимущим и готов предпринять активные действия для улучшения своего материального положения или своей семьи.</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Заявителю будет оказана помощь для выхода из трудного финансового положения, а он, в свою очередь, берет на себя обязательства в рамках соглашения: открыть свое дело, развивать домашнее хозяйство, пройти переобучение или найти работу. После заключения социального контракта между его участниками возникают взаимные обязательства. Гражданин, заключивший социальный контракт, принимает на себя обязательства выполнить мероприятия, предусмотренные социальным контрактом. Учреждение социальной защиты населения выплачивает гражданину социальное пособие, которое направляется получателем поддержки на цели, определенные в контракте.</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Что требуется для заключения социального контракта:</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совместно со специалистом комплексного центра составить программу адаптации;</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подписать социальный контракт и выполнять его условия.</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Для подачи заявления или получения консультации необходимо обратиться в Комплексный центр по месту проживания, для жителей г. Вологды и Вологодского района по адресу: г. Вологда, Советский пр-т, 2Б, 3 этаж в отделения срочного социального обслуживания по г. Вологде и Вологодскому району.</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Запись на приём для подачи документов на оказание государственной социальной помощи по г. Вологде – 8(817-2)75-00-38,75-17-13.</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Запись на приём для подачи документов на оказание государственной социальной помощи по Вологодскому району – 8 (817-2)75-17-13, 72-86-47.</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Кроме того, вы можете подать заявление на государственную социальную помощь через портал </a:t>
            </a:r>
            <a:r>
              <a:rPr lang="ru-RU" sz="1400" dirty="0" err="1">
                <a:latin typeface="Times New Roman" panose="02020603050405020304" pitchFamily="18" charset="0"/>
                <a:cs typeface="Times New Roman" panose="02020603050405020304" pitchFamily="18" charset="0"/>
              </a:rPr>
              <a:t>Госуслуг</a:t>
            </a:r>
            <a:r>
              <a:rPr lang="ru-RU" sz="1400" dirty="0">
                <a:latin typeface="Times New Roman" panose="02020603050405020304" pitchFamily="18" charset="0"/>
                <a:cs typeface="Times New Roman" panose="02020603050405020304" pitchFamily="18" charset="0"/>
              </a:rPr>
              <a:t>: www.gosuslugi.ru</a:t>
            </a:r>
          </a:p>
        </p:txBody>
      </p:sp>
    </p:spTree>
    <p:extLst>
      <p:ext uri="{BB962C8B-B14F-4D97-AF65-F5344CB8AC3E}">
        <p14:creationId xmlns:p14="http://schemas.microsoft.com/office/powerpoint/2010/main" val="4205070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21502" y="519399"/>
            <a:ext cx="4572000" cy="2031325"/>
          </a:xfrm>
          <a:prstGeom prst="rect">
            <a:avLst/>
          </a:prstGeom>
        </p:spPr>
        <p:txBody>
          <a:bodyPr>
            <a:spAutoFit/>
          </a:bodyPr>
          <a:lstStyle/>
          <a:p>
            <a:r>
              <a:rPr lang="ru-RU" dirty="0">
                <a:latin typeface="Times New Roman" panose="02020603050405020304" pitchFamily="18" charset="0"/>
                <a:cs typeface="Times New Roman" panose="02020603050405020304" pitchFamily="18" charset="0"/>
              </a:rPr>
              <a:t>Вопрос: Какие льготы имеют дети-сироты и дети, оставшиеся без попечения родителей, при поступлении в профессиональную образовательную организацию (колледж, техникум)?</a:t>
            </a:r>
          </a:p>
          <a:p>
            <a:endParaRPr lang="ru-RU" dirty="0"/>
          </a:p>
          <a:p>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643" y="650725"/>
            <a:ext cx="2512573" cy="2222920"/>
          </a:xfrm>
          <a:prstGeom prst="rect">
            <a:avLst/>
          </a:prstGeom>
        </p:spPr>
      </p:pic>
      <p:sp>
        <p:nvSpPr>
          <p:cNvPr id="4" name="Прямоугольник 3"/>
          <p:cNvSpPr/>
          <p:nvPr/>
        </p:nvSpPr>
        <p:spPr>
          <a:xfrm>
            <a:off x="1457864" y="3202202"/>
            <a:ext cx="6728603" cy="2862322"/>
          </a:xfrm>
          <a:prstGeom prst="rect">
            <a:avLst/>
          </a:prstGeom>
        </p:spPr>
        <p:txBody>
          <a:bodyPr wrap="square">
            <a:spAutoFit/>
          </a:bodyPr>
          <a:lstStyle/>
          <a:p>
            <a:pPr algn="just"/>
            <a:r>
              <a:rPr lang="ru-RU" dirty="0">
                <a:latin typeface="Times New Roman" panose="02020603050405020304" pitchFamily="18" charset="0"/>
                <a:cs typeface="Times New Roman" panose="02020603050405020304" pitchFamily="18" charset="0"/>
              </a:rPr>
              <a:t>Ответ: Согласно ФЗ от 14.07.2022 года №296 - ФЗ детям – сиротам, детям, оставшимся без попечения родителей и лицам из их числа </a:t>
            </a:r>
            <a:r>
              <a:rPr lang="ru-RU" b="1" dirty="0">
                <a:latin typeface="Times New Roman" panose="02020603050405020304" pitchFamily="18" charset="0"/>
                <a:cs typeface="Times New Roman" panose="02020603050405020304" pitchFamily="18" charset="0"/>
              </a:rPr>
              <a:t>«предоставляется преимущественное право зачисления в образовательную организацию на обучение по образовательным программам среднего профессионального образования при условии успешного прохождения вступительных испытаний (в случае их проведения) и при прочих равных условиях»</a:t>
            </a:r>
            <a:r>
              <a:rPr lang="ru-RU" dirty="0">
                <a:latin typeface="Times New Roman" panose="02020603050405020304" pitchFamily="18" charset="0"/>
                <a:cs typeface="Times New Roman" panose="02020603050405020304" pitchFamily="18" charset="0"/>
              </a:rPr>
              <a:t>. Иными словами, поступление в профессиональную образовательную организацию идет на общих основаниях, дополнительных льгот нет.</a:t>
            </a:r>
          </a:p>
        </p:txBody>
      </p:sp>
    </p:spTree>
    <p:extLst>
      <p:ext uri="{BB962C8B-B14F-4D97-AF65-F5344CB8AC3E}">
        <p14:creationId xmlns:p14="http://schemas.microsoft.com/office/powerpoint/2010/main" val="480736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56340" y="815111"/>
            <a:ext cx="4572000" cy="1384995"/>
          </a:xfrm>
          <a:prstGeom prst="rect">
            <a:avLst/>
          </a:prstGeom>
        </p:spPr>
        <p:txBody>
          <a:bodyPr>
            <a:spAutoFit/>
          </a:bodyPr>
          <a:lstStyle/>
          <a:p>
            <a:r>
              <a:rPr lang="ru-RU" dirty="0">
                <a:latin typeface="Times New Roman" panose="02020603050405020304" pitchFamily="18" charset="0"/>
                <a:cs typeface="Times New Roman" panose="02020603050405020304" pitchFamily="18" charset="0"/>
              </a:rPr>
              <a:t>Вопрос: В этом году заканчиваю техникум, могу ли я поступить в профессиональную образовательную организацию второй раз и получить еще одну профессию?</a:t>
            </a:r>
          </a:p>
          <a:p>
            <a:endParaRPr lang="ru-RU" sz="12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325" y="517585"/>
            <a:ext cx="3803130" cy="1926154"/>
          </a:xfrm>
          <a:prstGeom prst="rect">
            <a:avLst/>
          </a:prstGeom>
        </p:spPr>
      </p:pic>
      <p:sp>
        <p:nvSpPr>
          <p:cNvPr id="4" name="Прямоугольник 3"/>
          <p:cNvSpPr/>
          <p:nvPr/>
        </p:nvSpPr>
        <p:spPr>
          <a:xfrm>
            <a:off x="879894" y="2698531"/>
            <a:ext cx="8126083" cy="3416320"/>
          </a:xfrm>
          <a:prstGeom prst="rect">
            <a:avLst/>
          </a:prstGeom>
        </p:spPr>
        <p:txBody>
          <a:bodyPr wrap="square">
            <a:spAutoFit/>
          </a:bodyPr>
          <a:lstStyle/>
          <a:p>
            <a:r>
              <a:rPr lang="ru-RU" dirty="0" smtClean="0">
                <a:latin typeface="Times New Roman" panose="02020603050405020304" pitchFamily="18" charset="0"/>
                <a:cs typeface="Times New Roman" panose="02020603050405020304" pitchFamily="18" charset="0"/>
              </a:rPr>
              <a:t>Ответ : </a:t>
            </a:r>
            <a:r>
              <a:rPr lang="ru-RU" dirty="0">
                <a:latin typeface="Times New Roman" panose="02020603050405020304" pitchFamily="18" charset="0"/>
                <a:cs typeface="Times New Roman" panose="02020603050405020304" pitchFamily="18" charset="0"/>
              </a:rPr>
              <a:t>В соответствии с законом вы имеете право на второе профессиональное образование и государственное обеспечение сохранится. Если будете учится очно. (Федеральный закон от 21.12.1996 N 159-ФЗ (последняя редакция 14.07.2022 года) «О дополнительных гарантиях по социальной поддержке детей-сирот и детей, оставшихся без попечения родителей»:</a:t>
            </a:r>
          </a:p>
          <a:p>
            <a:r>
              <a:rPr lang="ru-RU" dirty="0">
                <a:latin typeface="Times New Roman" panose="02020603050405020304" pitchFamily="18" charset="0"/>
                <a:cs typeface="Times New Roman" panose="02020603050405020304" pitchFamily="18" charset="0"/>
              </a:rPr>
              <a:t>ст.6 Дополнительные гарантии права на образование:</a:t>
            </a:r>
          </a:p>
          <a:p>
            <a:r>
              <a:rPr lang="ru-RU" dirty="0">
                <a:latin typeface="Times New Roman" panose="02020603050405020304" pitchFamily="18" charset="0"/>
                <a:cs typeface="Times New Roman" panose="02020603050405020304" pitchFamily="18" charset="0"/>
              </a:rPr>
              <a:t>- дети-сироты и дети, оставшиеся без попечения родителей, лица из числа детей-сирот и детей, оставшихся без попечения родителей, имеют право на получение </a:t>
            </a:r>
            <a:r>
              <a:rPr lang="ru-RU" b="1" dirty="0">
                <a:latin typeface="Times New Roman" panose="02020603050405020304" pitchFamily="18" charset="0"/>
                <a:cs typeface="Times New Roman" panose="02020603050405020304" pitchFamily="18" charset="0"/>
              </a:rPr>
              <a:t>второго профессионального образования по программе подготовки квалифицированных рабочих</a:t>
            </a:r>
            <a:r>
              <a:rPr lang="ru-RU" dirty="0">
                <a:latin typeface="Times New Roman" panose="02020603050405020304" pitchFamily="18" charset="0"/>
                <a:cs typeface="Times New Roman" panose="02020603050405020304" pitchFamily="18" charset="0"/>
              </a:rPr>
              <a:t>, служащих по очной форме обучения за счет средств соответствующих бюджетов бюджетной системы Российской Федерации.</a:t>
            </a:r>
          </a:p>
        </p:txBody>
      </p:sp>
    </p:spTree>
    <p:extLst>
      <p:ext uri="{BB962C8B-B14F-4D97-AF65-F5344CB8AC3E}">
        <p14:creationId xmlns:p14="http://schemas.microsoft.com/office/powerpoint/2010/main" val="3487622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795622" y="713492"/>
            <a:ext cx="4986069" cy="2862322"/>
          </a:xfrm>
          <a:prstGeom prst="rect">
            <a:avLst/>
          </a:prstGeom>
        </p:spPr>
        <p:txBody>
          <a:bodyPr wrap="square">
            <a:spAutoFit/>
          </a:bodyPr>
          <a:lstStyle/>
          <a:p>
            <a:r>
              <a:rPr lang="ru-RU" dirty="0">
                <a:solidFill>
                  <a:srgbClr val="000000"/>
                </a:solidFill>
                <a:latin typeface="Times New Roman" panose="02020603050405020304" pitchFamily="18" charset="0"/>
                <a:cs typeface="Times New Roman" panose="02020603050405020304" pitchFamily="18" charset="0"/>
              </a:rPr>
              <a:t>Вопрос:</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cs typeface="Times New Roman" panose="02020603050405020304" pitchFamily="18" charset="0"/>
              </a:rPr>
              <a:t>Молодому человеку предоставили жилое помещение по договору найма специализированного жилого помещения (квартира приобретена на вторичном рынке), на квартире есть долги по коммунальным платежам от предыдущих жильцов.</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cs typeface="Times New Roman" panose="02020603050405020304" pitchFamily="18" charset="0"/>
              </a:rPr>
              <a:t>Что с этим делать?</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dirty="0"/>
              <a:t/>
            </a:r>
            <a:br>
              <a:rPr lang="ru-RU" dirty="0"/>
            </a:b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2463" y="516175"/>
            <a:ext cx="2381250" cy="2333625"/>
          </a:xfrm>
          <a:prstGeom prst="rect">
            <a:avLst/>
          </a:prstGeom>
        </p:spPr>
      </p:pic>
      <p:sp>
        <p:nvSpPr>
          <p:cNvPr id="4" name="Прямоугольник 3"/>
          <p:cNvSpPr/>
          <p:nvPr/>
        </p:nvSpPr>
        <p:spPr>
          <a:xfrm>
            <a:off x="940278" y="3662260"/>
            <a:ext cx="7617124" cy="2031325"/>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Ответ:</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Данные долги оплачивать не нужно.</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Рекомендуем обратиться в управляющую компанию и потребовать открыть новый лицевой счет по оплате коммунальных платежей за данную квартиру и предъявить договор найма, акт приема-передачи квартиры, в котором указываются показания счетчиков по коммунальным платежам на период передачи жилья.</a:t>
            </a:r>
          </a:p>
        </p:txBody>
      </p:sp>
    </p:spTree>
    <p:extLst>
      <p:ext uri="{BB962C8B-B14F-4D97-AF65-F5344CB8AC3E}">
        <p14:creationId xmlns:p14="http://schemas.microsoft.com/office/powerpoint/2010/main" val="2615517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97546" y="227440"/>
            <a:ext cx="4572000" cy="1923604"/>
          </a:xfrm>
          <a:prstGeom prst="rect">
            <a:avLst/>
          </a:prstGeom>
        </p:spPr>
        <p:txBody>
          <a:bodyPr>
            <a:spAutoFit/>
          </a:bodyPr>
          <a:lstStyle/>
          <a:p>
            <a:r>
              <a:rPr lang="ru-RU" dirty="0">
                <a:latin typeface="Times New Roman" panose="02020603050405020304" pitchFamily="18" charset="0"/>
                <a:cs typeface="Times New Roman" panose="02020603050405020304" pitchFamily="18" charset="0"/>
              </a:rPr>
              <a:t>Вопрос:</a:t>
            </a:r>
          </a:p>
          <a:p>
            <a:r>
              <a:rPr lang="ru-RU" dirty="0">
                <a:latin typeface="Times New Roman" panose="02020603050405020304" pitchFamily="18" charset="0"/>
                <a:cs typeface="Times New Roman" panose="02020603050405020304" pitchFamily="18" charset="0"/>
              </a:rPr>
              <a:t>Я заканчиваю колледж, отношусь к категории лиц из числа детей -сирот, могу ли я дистанционно встать на учет в центре занятости для получения пособия по безработице?</a:t>
            </a:r>
          </a:p>
          <a:p>
            <a:endParaRPr lang="ru-RU" sz="11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665" y="174522"/>
            <a:ext cx="2858308" cy="2029441"/>
          </a:xfrm>
          <a:prstGeom prst="rect">
            <a:avLst/>
          </a:prstGeom>
        </p:spPr>
      </p:pic>
      <p:sp>
        <p:nvSpPr>
          <p:cNvPr id="4" name="Прямоугольник 3"/>
          <p:cNvSpPr/>
          <p:nvPr/>
        </p:nvSpPr>
        <p:spPr>
          <a:xfrm>
            <a:off x="1130060" y="2203963"/>
            <a:ext cx="7349706" cy="3970318"/>
          </a:xfrm>
          <a:prstGeom prst="rect">
            <a:avLst/>
          </a:prstGeom>
        </p:spPr>
        <p:txBody>
          <a:bodyPr wrap="square">
            <a:spAutoFit/>
          </a:bodyPr>
          <a:lstStyle/>
          <a:p>
            <a:r>
              <a:rPr lang="ru-RU" sz="1400" dirty="0">
                <a:latin typeface="Times New Roman" panose="02020603050405020304" pitchFamily="18" charset="0"/>
                <a:cs typeface="Times New Roman" panose="02020603050405020304" pitchFamily="18" charset="0"/>
              </a:rPr>
              <a:t>Ответ:</a:t>
            </a:r>
          </a:p>
          <a:p>
            <a:r>
              <a:rPr lang="ru-RU" sz="1400" dirty="0">
                <a:latin typeface="Times New Roman" panose="02020603050405020304" pitchFamily="18" charset="0"/>
                <a:cs typeface="Times New Roman" panose="02020603050405020304" pitchFamily="18" charset="0"/>
              </a:rPr>
              <a:t>Да, это возможно через сайт «Работа в России». Порядок, следующий:</a:t>
            </a:r>
          </a:p>
          <a:p>
            <a:r>
              <a:rPr lang="ru-RU" sz="1400" dirty="0">
                <a:latin typeface="Times New Roman" panose="02020603050405020304" pitchFamily="18" charset="0"/>
                <a:cs typeface="Times New Roman" panose="02020603050405020304" pitchFamily="18" charset="0"/>
              </a:rPr>
              <a:t>1. Зарегистрироваться на </a:t>
            </a:r>
            <a:r>
              <a:rPr lang="ru-RU" sz="1400" dirty="0" err="1">
                <a:latin typeface="Times New Roman" panose="02020603050405020304" pitchFamily="18" charset="0"/>
                <a:cs typeface="Times New Roman" panose="02020603050405020304" pitchFamily="18" charset="0"/>
              </a:rPr>
              <a:t>госуслугах</a:t>
            </a:r>
            <a:r>
              <a:rPr lang="ru-RU" sz="1400" dirty="0">
                <a:latin typeface="Times New Roman" panose="02020603050405020304" pitchFamily="18" charset="0"/>
                <a:cs typeface="Times New Roman" panose="02020603050405020304" pitchFamily="18" charset="0"/>
              </a:rPr>
              <a:t>.</a:t>
            </a:r>
          </a:p>
          <a:p>
            <a:r>
              <a:rPr lang="ru-RU" sz="1400" dirty="0">
                <a:latin typeface="Times New Roman" panose="02020603050405020304" pitchFamily="18" charset="0"/>
                <a:cs typeface="Times New Roman" panose="02020603050405020304" pitchFamily="18" charset="0"/>
              </a:rPr>
              <a:t>2. (Интернет) Сайт «Работа в России» (trudvsem.ru) Вход в личный кабинет через </a:t>
            </a:r>
            <a:r>
              <a:rPr lang="ru-RU" sz="1400" dirty="0" err="1">
                <a:latin typeface="Times New Roman" panose="02020603050405020304" pitchFamily="18" charset="0"/>
                <a:cs typeface="Times New Roman" panose="02020603050405020304" pitchFamily="18" charset="0"/>
              </a:rPr>
              <a:t>госуслуги</a:t>
            </a:r>
            <a:r>
              <a:rPr lang="ru-RU" sz="1400" dirty="0">
                <a:latin typeface="Times New Roman" panose="02020603050405020304" pitchFamily="18" charset="0"/>
                <a:cs typeface="Times New Roman" panose="02020603050405020304" pitchFamily="18" charset="0"/>
              </a:rPr>
              <a:t> (логин, пароль).</a:t>
            </a:r>
          </a:p>
          <a:p>
            <a:r>
              <a:rPr lang="ru-RU" sz="1400" dirty="0">
                <a:latin typeface="Times New Roman" panose="02020603050405020304" pitchFamily="18" charset="0"/>
                <a:cs typeface="Times New Roman" panose="02020603050405020304" pitchFamily="18" charset="0"/>
              </a:rPr>
              <a:t>3. Создать резюме (написать о себе: образование, интересы, и т.д.; сохранить и отправить), должно быть заполнено не менее 60%, дождаться статус «ОДОБРЕНО».</a:t>
            </a:r>
          </a:p>
          <a:p>
            <a:r>
              <a:rPr lang="ru-RU" sz="1400" dirty="0">
                <a:latin typeface="Times New Roman" panose="02020603050405020304" pitchFamily="18" charset="0"/>
                <a:cs typeface="Times New Roman" panose="02020603050405020304" pitchFamily="18" charset="0"/>
              </a:rPr>
              <a:t>4. Создать заявление о предоставлении гражданину государственной услуги по содействию в поиске подходящей работы (обязательно прикрепить резюме).</a:t>
            </a:r>
          </a:p>
          <a:p>
            <a:r>
              <a:rPr lang="ru-RU" sz="1400" dirty="0">
                <a:latin typeface="Times New Roman" panose="02020603050405020304" pitchFamily="18" charset="0"/>
                <a:cs typeface="Times New Roman" panose="02020603050405020304" pitchFamily="18" charset="0"/>
              </a:rPr>
              <a:t>5. Заполнить заявление и отправить.</a:t>
            </a:r>
          </a:p>
          <a:p>
            <a:r>
              <a:rPr lang="ru-RU" sz="1400" dirty="0">
                <a:latin typeface="Times New Roman" panose="02020603050405020304" pitchFamily="18" charset="0"/>
                <a:cs typeface="Times New Roman" panose="02020603050405020304" pitchFamily="18" charset="0"/>
              </a:rPr>
              <a:t>Место обращения Службу занятости в соответствии с постоянной регистрацией в паспорте.</a:t>
            </a:r>
          </a:p>
          <a:p>
            <a:r>
              <a:rPr lang="ru-RU" sz="1400" dirty="0">
                <a:latin typeface="Times New Roman" panose="02020603050405020304" pitchFamily="18" charset="0"/>
                <a:cs typeface="Times New Roman" panose="02020603050405020304" pitchFamily="18" charset="0"/>
              </a:rPr>
              <a:t>Ваши необходимые документы:</a:t>
            </a:r>
          </a:p>
          <a:p>
            <a:r>
              <a:rPr lang="ru-RU" sz="1400" dirty="0">
                <a:latin typeface="Times New Roman" panose="02020603050405020304" pitchFamily="18" charset="0"/>
                <a:cs typeface="Times New Roman" panose="02020603050405020304" pitchFamily="18" charset="0"/>
              </a:rPr>
              <a:t>- паспорт</a:t>
            </a:r>
          </a:p>
          <a:p>
            <a:r>
              <a:rPr lang="ru-RU" sz="1400" dirty="0">
                <a:latin typeface="Times New Roman" panose="02020603050405020304" pitchFamily="18" charset="0"/>
                <a:cs typeface="Times New Roman" panose="02020603050405020304" pitchFamily="18" charset="0"/>
              </a:rPr>
              <a:t>- СНИЛС</a:t>
            </a:r>
          </a:p>
          <a:p>
            <a:r>
              <a:rPr lang="ru-RU" sz="1400" dirty="0">
                <a:latin typeface="Times New Roman" panose="02020603050405020304" pitchFamily="18" charset="0"/>
                <a:cs typeface="Times New Roman" panose="02020603050405020304" pitchFamily="18" charset="0"/>
              </a:rPr>
              <a:t>- ИНН</a:t>
            </a:r>
          </a:p>
          <a:p>
            <a:r>
              <a:rPr lang="ru-RU" sz="1400" dirty="0">
                <a:latin typeface="Times New Roman" panose="02020603050405020304" pitchFamily="18" charset="0"/>
                <a:cs typeface="Times New Roman" panose="02020603050405020304" pitchFamily="18" charset="0"/>
              </a:rPr>
              <a:t>- документ об образовании (при наличии)</a:t>
            </a:r>
          </a:p>
          <a:p>
            <a:r>
              <a:rPr lang="ru-RU" sz="1400" dirty="0">
                <a:latin typeface="Times New Roman" panose="02020603050405020304" pitchFamily="18" charset="0"/>
                <a:cs typeface="Times New Roman" panose="02020603050405020304" pitchFamily="18" charset="0"/>
              </a:rPr>
              <a:t>- справка о статусе из органа опеки и попечительства по месту жительства</a:t>
            </a:r>
          </a:p>
          <a:p>
            <a:r>
              <a:rPr lang="ru-RU" sz="1400" dirty="0">
                <a:latin typeface="Times New Roman" panose="02020603050405020304" pitchFamily="18" charset="0"/>
                <a:cs typeface="Times New Roman" panose="02020603050405020304" pitchFamily="18" charset="0"/>
              </a:rPr>
              <a:t>- реквизиты банковского счета</a:t>
            </a:r>
          </a:p>
        </p:txBody>
      </p:sp>
    </p:spTree>
    <p:extLst>
      <p:ext uri="{BB962C8B-B14F-4D97-AF65-F5344CB8AC3E}">
        <p14:creationId xmlns:p14="http://schemas.microsoft.com/office/powerpoint/2010/main" val="3722288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516" y="389065"/>
            <a:ext cx="4106175" cy="2800767"/>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Вопрос: Мне предоставили жилое помещение специализированного фонда по решению суда, прожив некоторое время выяснилось, что есть недостатки в жилом помещении - проблемы с электричеством, не закрываются окна, появилась плесень в углах. Что делать в этой ситуации?</a:t>
            </a:r>
          </a:p>
          <a:p>
            <a:endParaRPr lang="ru-RU" sz="1600" dirty="0"/>
          </a:p>
          <a:p>
            <a:endParaRPr lang="ru-RU" sz="1600"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7199" y="866586"/>
            <a:ext cx="3291410" cy="1753588"/>
          </a:xfrm>
          <a:prstGeom prst="rect">
            <a:avLst/>
          </a:prstGeom>
        </p:spPr>
      </p:pic>
      <p:sp>
        <p:nvSpPr>
          <p:cNvPr id="4" name="Прямоугольник 3"/>
          <p:cNvSpPr/>
          <p:nvPr/>
        </p:nvSpPr>
        <p:spPr>
          <a:xfrm>
            <a:off x="1500997" y="3121137"/>
            <a:ext cx="6763108" cy="2585323"/>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Ответ: Необходимо обратиться в Управляющую компанию с просьбой устранить выявленные дефекты, если последует отказ, тогда в организацию с которой заключен договор найма специализированного жилищного фонда.</a:t>
            </a:r>
          </a:p>
          <a:p>
            <a:r>
              <a:rPr lang="ru-RU" dirty="0">
                <a:latin typeface="Times New Roman" panose="02020603050405020304" pitchFamily="18" charset="0"/>
                <a:cs typeface="Times New Roman" panose="02020603050405020304" pitchFamily="18" charset="0"/>
              </a:rPr>
              <a:t>Если ваше заявление останется без удовлетворения, то написать жалобу в жилищную инспекцию.</a:t>
            </a:r>
          </a:p>
          <a:p>
            <a:r>
              <a:rPr lang="ru-RU" dirty="0">
                <a:latin typeface="Times New Roman" panose="02020603050405020304" pitchFamily="18" charset="0"/>
                <a:cs typeface="Times New Roman" panose="02020603050405020304" pitchFamily="18" charset="0"/>
              </a:rPr>
              <a:t>Если выявленные дефекты неустранимы, то вправе обратиться с заявлением о расторжении договора специализированного найма и требовать предоставления надлежащего жилого помещения.</a:t>
            </a:r>
          </a:p>
        </p:txBody>
      </p:sp>
    </p:spTree>
    <p:extLst>
      <p:ext uri="{BB962C8B-B14F-4D97-AF65-F5344CB8AC3E}">
        <p14:creationId xmlns:p14="http://schemas.microsoft.com/office/powerpoint/2010/main" val="2090307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39087" y="474453"/>
            <a:ext cx="4572000" cy="2585323"/>
          </a:xfrm>
          <a:prstGeom prst="rect">
            <a:avLst/>
          </a:prstGeom>
        </p:spPr>
        <p:txBody>
          <a:bodyPr>
            <a:spAutoFit/>
          </a:bodyPr>
          <a:lstStyle/>
          <a:p>
            <a:r>
              <a:rPr lang="ru-RU" dirty="0">
                <a:latin typeface="Times New Roman" panose="02020603050405020304" pitchFamily="18" charset="0"/>
                <a:cs typeface="Times New Roman" panose="02020603050405020304" pitchFamily="18" charset="0"/>
              </a:rPr>
              <a:t>Вопрос: Я отношусь к категории лиц из числа детей-сирот, получил жилое помещение специализированного жилищного фонда.</a:t>
            </a:r>
          </a:p>
          <a:p>
            <a:r>
              <a:rPr lang="ru-RU" dirty="0">
                <a:latin typeface="Times New Roman" panose="02020603050405020304" pitchFamily="18" charset="0"/>
                <a:cs typeface="Times New Roman" panose="02020603050405020304" pitchFamily="18" charset="0"/>
              </a:rPr>
              <a:t>Кого можно зарегистрировать в данном жилом помещении?</a:t>
            </a:r>
          </a:p>
          <a:p>
            <a:endParaRPr lang="ru-RU" dirty="0"/>
          </a:p>
          <a:p>
            <a:endParaRPr lang="ru-RU" dirty="0"/>
          </a:p>
          <a:p>
            <a:endParaRPr lang="ru-RU"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6211" y="474453"/>
            <a:ext cx="3370575" cy="2238624"/>
          </a:xfrm>
          <a:prstGeom prst="rect">
            <a:avLst/>
          </a:prstGeom>
        </p:spPr>
      </p:pic>
      <p:sp>
        <p:nvSpPr>
          <p:cNvPr id="4" name="Прямоугольник 3"/>
          <p:cNvSpPr/>
          <p:nvPr/>
        </p:nvSpPr>
        <p:spPr>
          <a:xfrm>
            <a:off x="1061051" y="3584624"/>
            <a:ext cx="7548112" cy="1477328"/>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Ответ: к основным жилищным правам нанимателя по договорам найма специализированных жилых помещений относятся:</a:t>
            </a:r>
          </a:p>
          <a:p>
            <a:r>
              <a:rPr lang="ru-RU" dirty="0">
                <a:latin typeface="Times New Roman" panose="02020603050405020304" pitchFamily="18" charset="0"/>
                <a:cs typeface="Times New Roman" panose="02020603050405020304" pitchFamily="18" charset="0"/>
              </a:rPr>
              <a:t>- проживать в этом жилом помещении и быть зарегистрированным;</a:t>
            </a:r>
          </a:p>
          <a:p>
            <a:r>
              <a:rPr lang="ru-RU" dirty="0">
                <a:latin typeface="Times New Roman" panose="02020603050405020304" pitchFamily="18" charset="0"/>
                <a:cs typeface="Times New Roman" panose="02020603050405020304" pitchFamily="18" charset="0"/>
              </a:rPr>
              <a:t>- вселять своих несовершеннолетних детей и супруга. Указанные лица включаются в договор найма специализированного жилого помещения.</a:t>
            </a:r>
          </a:p>
        </p:txBody>
      </p:sp>
    </p:spTree>
    <p:extLst>
      <p:ext uri="{BB962C8B-B14F-4D97-AF65-F5344CB8AC3E}">
        <p14:creationId xmlns:p14="http://schemas.microsoft.com/office/powerpoint/2010/main" val="959277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75499" y="189782"/>
            <a:ext cx="4313207" cy="2462213"/>
          </a:xfrm>
          <a:prstGeom prst="rect">
            <a:avLst/>
          </a:prstGeom>
        </p:spPr>
        <p:txBody>
          <a:bodyPr wrap="square">
            <a:spAutoFit/>
          </a:bodyPr>
          <a:lstStyle/>
          <a:p>
            <a:r>
              <a:rPr lang="ru-RU" sz="1400" dirty="0">
                <a:latin typeface="Times New Roman" panose="02020603050405020304" pitchFamily="18" charset="0"/>
                <a:cs typeface="Times New Roman" panose="02020603050405020304" pitchFamily="18" charset="0"/>
              </a:rPr>
              <a:t>Вопрос: </a:t>
            </a:r>
          </a:p>
          <a:p>
            <a:r>
              <a:rPr lang="ru-RU" sz="1400" dirty="0">
                <a:latin typeface="Times New Roman" panose="02020603050405020304" pitchFamily="18" charset="0"/>
                <a:cs typeface="Times New Roman" panose="02020603050405020304" pitchFamily="18" charset="0"/>
              </a:rPr>
              <a:t>Я отношусь к категории лиц из числа детей-сирот и детей, оставшихся без попечения родителей, заключил договор найма специализированного жилого помещения.</a:t>
            </a:r>
          </a:p>
          <a:p>
            <a:r>
              <a:rPr lang="ru-RU" sz="1400" dirty="0">
                <a:latin typeface="Times New Roman" panose="02020603050405020304" pitchFamily="18" charset="0"/>
                <a:cs typeface="Times New Roman" panose="02020603050405020304" pitchFamily="18" charset="0"/>
              </a:rPr>
              <a:t>Каковы основные обязанности нанимателя жилого помещения из специализированного жилищного фонда?</a:t>
            </a:r>
          </a:p>
          <a:p>
            <a:endParaRPr lang="ru-RU" sz="1400" dirty="0">
              <a:latin typeface="Times New Roman" panose="02020603050405020304" pitchFamily="18" charset="0"/>
              <a:cs typeface="Times New Roman" panose="02020603050405020304" pitchFamily="18" charset="0"/>
            </a:endParaRPr>
          </a:p>
          <a:p>
            <a:endParaRPr lang="ru-RU" sz="1400" dirty="0">
              <a:latin typeface="Times New Roman" panose="02020603050405020304" pitchFamily="18" charset="0"/>
              <a:cs typeface="Times New Roman" panose="02020603050405020304" pitchFamily="18" charset="0"/>
            </a:endParaRPr>
          </a:p>
          <a:p>
            <a:endParaRPr lang="ru-RU" sz="1400" dirty="0">
              <a:latin typeface="Times New Roman" panose="02020603050405020304" pitchFamily="18" charset="0"/>
              <a:cs typeface="Times New Roman" panose="02020603050405020304" pitchFamily="18" charset="0"/>
            </a:endParaRPr>
          </a:p>
        </p:txBody>
      </p:sp>
      <p:pic>
        <p:nvPicPr>
          <p:cNvPr id="3" name="Рисунок 2" descr="C:\Users\Студент\Desktop\f622c1531771f574.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4216" y="277153"/>
            <a:ext cx="3152140" cy="1774825"/>
          </a:xfrm>
          <a:prstGeom prst="rect">
            <a:avLst/>
          </a:prstGeom>
          <a:noFill/>
          <a:ln>
            <a:noFill/>
          </a:ln>
        </p:spPr>
      </p:pic>
      <p:sp>
        <p:nvSpPr>
          <p:cNvPr id="4" name="Прямоугольник 3"/>
          <p:cNvSpPr/>
          <p:nvPr/>
        </p:nvSpPr>
        <p:spPr>
          <a:xfrm>
            <a:off x="836763" y="2116959"/>
            <a:ext cx="7919050" cy="4616648"/>
          </a:xfrm>
          <a:prstGeom prst="rect">
            <a:avLst/>
          </a:prstGeom>
        </p:spPr>
        <p:txBody>
          <a:bodyPr wrap="square">
            <a:spAutoFit/>
          </a:bodyPr>
          <a:lstStyle/>
          <a:p>
            <a:r>
              <a:rPr lang="ru-RU" sz="1400" dirty="0">
                <a:latin typeface="Times New Roman" panose="02020603050405020304" pitchFamily="18" charset="0"/>
                <a:cs typeface="Times New Roman" panose="02020603050405020304" pitchFamily="18" charset="0"/>
              </a:rPr>
              <a:t>Ответ: </a:t>
            </a:r>
          </a:p>
          <a:p>
            <a:r>
              <a:rPr lang="ru-RU" sz="1400" dirty="0">
                <a:latin typeface="Times New Roman" panose="02020603050405020304" pitchFamily="18" charset="0"/>
                <a:cs typeface="Times New Roman" panose="02020603050405020304" pitchFamily="18" charset="0"/>
              </a:rPr>
              <a:t>К основным жилищным обязанностям нанимателей по договорам найма специализированных жилых помещений относится: </a:t>
            </a:r>
          </a:p>
          <a:p>
            <a:r>
              <a:rPr lang="ru-RU" sz="1400" dirty="0">
                <a:latin typeface="Times New Roman" panose="02020603050405020304" pitchFamily="18" charset="0"/>
                <a:cs typeface="Times New Roman" panose="02020603050405020304" pitchFamily="18" charset="0"/>
              </a:rPr>
              <a:t>- ежемесячная оплата коммунальных платежей; </a:t>
            </a:r>
          </a:p>
          <a:p>
            <a:r>
              <a:rPr lang="ru-RU" sz="1400" dirty="0">
                <a:latin typeface="Times New Roman" panose="02020603050405020304" pitchFamily="18" charset="0"/>
                <a:cs typeface="Times New Roman" panose="02020603050405020304" pitchFamily="18" charset="0"/>
              </a:rPr>
              <a:t>- поддержание жилого помещения в надлежащем состоянии; </a:t>
            </a:r>
          </a:p>
          <a:p>
            <a:r>
              <a:rPr lang="ru-RU" sz="1400" dirty="0">
                <a:latin typeface="Times New Roman" panose="02020603050405020304" pitchFamily="18" charset="0"/>
                <a:cs typeface="Times New Roman" panose="02020603050405020304" pitchFamily="18" charset="0"/>
              </a:rPr>
              <a:t>- соблюдение прав соседей; </a:t>
            </a:r>
          </a:p>
          <a:p>
            <a:r>
              <a:rPr lang="ru-RU" sz="1400" dirty="0">
                <a:latin typeface="Times New Roman" panose="02020603050405020304" pitchFamily="18" charset="0"/>
                <a:cs typeface="Times New Roman" panose="02020603050405020304" pitchFamily="18" charset="0"/>
              </a:rPr>
              <a:t>- использование жилого помещения по назначению. </a:t>
            </a:r>
          </a:p>
          <a:p>
            <a:endParaRPr lang="ru-RU" sz="1400" dirty="0">
              <a:latin typeface="Times New Roman" panose="02020603050405020304" pitchFamily="18" charset="0"/>
              <a:cs typeface="Times New Roman" panose="02020603050405020304" pitchFamily="18" charset="0"/>
            </a:endParaRPr>
          </a:p>
          <a:p>
            <a:r>
              <a:rPr lang="ru-RU" sz="1400" dirty="0">
                <a:latin typeface="Times New Roman" panose="02020603050405020304" pitchFamily="18" charset="0"/>
                <a:cs typeface="Times New Roman" panose="02020603050405020304" pitchFamily="18" charset="0"/>
              </a:rPr>
              <a:t>ВНИМАНИЕ:</a:t>
            </a:r>
          </a:p>
          <a:p>
            <a:r>
              <a:rPr lang="ru-RU" sz="1400" dirty="0">
                <a:latin typeface="Times New Roman" panose="02020603050405020304" pitchFamily="18" charset="0"/>
                <a:cs typeface="Times New Roman" panose="02020603050405020304" pitchFamily="18" charset="0"/>
              </a:rPr>
              <a:t>Статья 101 часть 4 Жилищного Кодекса РФ устанавливает основания для расторжения договора найма специализированного жилого помещения по требованию </a:t>
            </a:r>
            <a:r>
              <a:rPr lang="ru-RU" sz="1400" dirty="0" err="1">
                <a:latin typeface="Times New Roman" panose="02020603050405020304" pitchFamily="18" charset="0"/>
                <a:cs typeface="Times New Roman" panose="02020603050405020304" pitchFamily="18" charset="0"/>
              </a:rPr>
              <a:t>наймодателя</a:t>
            </a:r>
            <a:r>
              <a:rPr lang="ru-RU" sz="1400" dirty="0">
                <a:latin typeface="Times New Roman" panose="02020603050405020304" pitchFamily="18" charset="0"/>
                <a:cs typeface="Times New Roman" panose="02020603050405020304" pitchFamily="18" charset="0"/>
              </a:rPr>
              <a:t> в судебном порядке – неисполнение обязательств по договору в том, числе:</a:t>
            </a:r>
          </a:p>
          <a:p>
            <a:r>
              <a:rPr lang="ru-RU" sz="1400" dirty="0">
                <a:latin typeface="Times New Roman" panose="02020603050405020304" pitchFamily="18" charset="0"/>
                <a:cs typeface="Times New Roman" panose="02020603050405020304" pitchFamily="18" charset="0"/>
              </a:rPr>
              <a:t> </a:t>
            </a:r>
          </a:p>
          <a:p>
            <a:r>
              <a:rPr lang="ru-RU" sz="1400" dirty="0">
                <a:latin typeface="Times New Roman" panose="02020603050405020304" pitchFamily="18" charset="0"/>
                <a:cs typeface="Times New Roman" panose="02020603050405020304" pitchFamily="18" charset="0"/>
              </a:rPr>
              <a:t>- невнесения нанимателем платы за жилое помещение и (или) коммунальные услуги в течение более одного года и отсутствия соглашения по погашению образовавшейся задолженности по оплате жилых помещений и (или) коммунальных услуг;</a:t>
            </a:r>
          </a:p>
          <a:p>
            <a:r>
              <a:rPr lang="ru-RU" sz="1400" dirty="0">
                <a:latin typeface="Times New Roman" panose="02020603050405020304" pitchFamily="18" charset="0"/>
                <a:cs typeface="Times New Roman" panose="02020603050405020304" pitchFamily="18" charset="0"/>
              </a:rPr>
              <a:t>- разрушения или систематического повреждения жилого помещения нанимателем или проживающими совместно с ним членами его семьи;</a:t>
            </a:r>
          </a:p>
          <a:p>
            <a:r>
              <a:rPr lang="ru-RU" sz="1400" dirty="0">
                <a:latin typeface="Times New Roman" panose="02020603050405020304" pitchFamily="18" charset="0"/>
                <a:cs typeface="Times New Roman" panose="02020603050405020304" pitchFamily="18" charset="0"/>
              </a:rPr>
              <a:t>- систематического нарушения прав и законных интересов соседей, которое делает невозможным совместное проживание в одном жилом помещении;</a:t>
            </a:r>
          </a:p>
          <a:p>
            <a:r>
              <a:rPr lang="ru-RU" sz="1400" dirty="0">
                <a:latin typeface="Times New Roman" panose="02020603050405020304" pitchFamily="18" charset="0"/>
                <a:cs typeface="Times New Roman" panose="02020603050405020304" pitchFamily="18" charset="0"/>
              </a:rPr>
              <a:t>- использования жилого помещения не по назначению.</a:t>
            </a:r>
          </a:p>
        </p:txBody>
      </p:sp>
    </p:spTree>
    <p:extLst>
      <p:ext uri="{BB962C8B-B14F-4D97-AF65-F5344CB8AC3E}">
        <p14:creationId xmlns:p14="http://schemas.microsoft.com/office/powerpoint/2010/main" val="2645053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01065" y="1086957"/>
            <a:ext cx="4942935" cy="1200329"/>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Вопрос: Можно ли встать на очередь по обеспечению детей-сирот жилым помещением после 23 лет?</a:t>
            </a:r>
          </a:p>
          <a:p>
            <a:endParaRPr lang="ru-RU"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358" y="737989"/>
            <a:ext cx="3300123" cy="2201801"/>
          </a:xfrm>
          <a:prstGeom prst="rect">
            <a:avLst/>
          </a:prstGeom>
        </p:spPr>
      </p:pic>
      <p:sp>
        <p:nvSpPr>
          <p:cNvPr id="4" name="Прямоугольник 3"/>
          <p:cNvSpPr/>
          <p:nvPr/>
        </p:nvSpPr>
        <p:spPr>
          <a:xfrm>
            <a:off x="1431984" y="3592295"/>
            <a:ext cx="6443932" cy="2585323"/>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Ответ: Обеспечение жилыми помещениями граждан из числа детей-сирот происходит согласно ФЗ от 29 февраля 2012 г. N 15-ФЗ "О внесении изменений в отдельные законодательные акты Российской Федерации в части обеспечения жилыми помещениями детей-сирот и детей, оставшихся без попечения родителей".</a:t>
            </a:r>
          </a:p>
          <a:p>
            <a:r>
              <a:rPr lang="ru-RU" dirty="0">
                <a:latin typeface="Times New Roman" panose="02020603050405020304" pitchFamily="18" charset="0"/>
                <a:cs typeface="Times New Roman" panose="02020603050405020304" pitchFamily="18" charset="0"/>
              </a:rPr>
              <a:t>Данным законом установлено, что постановка на очередь детей-сирот осуществляется только до исполнения им возраста 23-х лет.</a:t>
            </a:r>
          </a:p>
        </p:txBody>
      </p:sp>
    </p:spTree>
    <p:extLst>
      <p:ext uri="{BB962C8B-B14F-4D97-AF65-F5344CB8AC3E}">
        <p14:creationId xmlns:p14="http://schemas.microsoft.com/office/powerpoint/2010/main" val="1715425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44196" y="342135"/>
            <a:ext cx="4572000" cy="1815882"/>
          </a:xfrm>
          <a:prstGeom prst="rect">
            <a:avLst/>
          </a:prstGeom>
        </p:spPr>
        <p:txBody>
          <a:bodyPr>
            <a:spAutoFit/>
          </a:bodyPr>
          <a:lstStyle/>
          <a:p>
            <a:r>
              <a:rPr lang="ru-RU" sz="1400" dirty="0">
                <a:latin typeface="Times New Roman" panose="02020603050405020304" pitchFamily="18" charset="0"/>
                <a:cs typeface="Times New Roman" panose="02020603050405020304" pitchFamily="18" charset="0"/>
              </a:rPr>
              <a:t>Вопрос: Я отношусь к категории лиц из числа детей-сирот и детей, оставшихся без попечения родителей. Воспитывался в приемной семье. Имел регистрацию по месту пребывания. </a:t>
            </a:r>
          </a:p>
          <a:p>
            <a:r>
              <a:rPr lang="ru-RU" sz="1400" dirty="0">
                <a:latin typeface="Times New Roman" panose="02020603050405020304" pitchFamily="18" charset="0"/>
                <a:cs typeface="Times New Roman" panose="02020603050405020304" pitchFamily="18" charset="0"/>
              </a:rPr>
              <a:t>Постоянной регистрации нет. Я состою в списке детей-сирот по обеспечению жилым помещением специализированного фонда, жилье еще не получил. Что мне делать?</a:t>
            </a:r>
          </a:p>
        </p:txBody>
      </p:sp>
      <p:pic>
        <p:nvPicPr>
          <p:cNvPr id="3" name="Рисунок 2" descr="C:\Users\Студент\Desktop\регистрация-1.jpg"/>
          <p:cNvPicPr/>
          <p:nvPr/>
        </p:nvPicPr>
        <p:blipFill>
          <a:blip r:embed="rId2">
            <a:extLst>
              <a:ext uri="{28A0092B-C50C-407E-A947-70E740481C1C}">
                <a14:useLocalDpi xmlns:a14="http://schemas.microsoft.com/office/drawing/2010/main" val="0"/>
              </a:ext>
            </a:extLst>
          </a:blip>
          <a:srcRect/>
          <a:stretch>
            <a:fillRect/>
          </a:stretch>
        </p:blipFill>
        <p:spPr bwMode="auto">
          <a:xfrm>
            <a:off x="940279" y="342135"/>
            <a:ext cx="3071003" cy="1984075"/>
          </a:xfrm>
          <a:prstGeom prst="rect">
            <a:avLst/>
          </a:prstGeom>
          <a:noFill/>
          <a:ln>
            <a:noFill/>
          </a:ln>
        </p:spPr>
      </p:pic>
      <p:sp>
        <p:nvSpPr>
          <p:cNvPr id="4" name="Прямоугольник 3"/>
          <p:cNvSpPr/>
          <p:nvPr/>
        </p:nvSpPr>
        <p:spPr>
          <a:xfrm>
            <a:off x="586598" y="2528108"/>
            <a:ext cx="8428006" cy="3754874"/>
          </a:xfrm>
          <a:prstGeom prst="rect">
            <a:avLst/>
          </a:prstGeom>
        </p:spPr>
        <p:txBody>
          <a:bodyPr wrap="square">
            <a:spAutoFit/>
          </a:bodyPr>
          <a:lstStyle/>
          <a:p>
            <a:r>
              <a:rPr lang="ru-RU" sz="1400" dirty="0">
                <a:latin typeface="Times New Roman" panose="02020603050405020304" pitchFamily="18" charset="0"/>
                <a:cs typeface="Times New Roman" panose="02020603050405020304" pitchFamily="18" charset="0"/>
              </a:rPr>
              <a:t>Ответ: Выпускники, достигшие возраста 18 лет и не получившие благоустроенные жилые помещения специализированного жилищного фонда по договорам найма специализированных жилых помещений, имеют право зарегистрироваться по месту жительства по адресу местной администрации, подав заявление в адрес местной администрации.</a:t>
            </a:r>
          </a:p>
          <a:p>
            <a:r>
              <a:rPr lang="ru-RU" sz="1400" dirty="0">
                <a:latin typeface="Times New Roman" panose="02020603050405020304" pitchFamily="18" charset="0"/>
                <a:cs typeface="Times New Roman" panose="02020603050405020304" pitchFamily="18" charset="0"/>
              </a:rPr>
              <a:t>Основание - Федеральный закон от 14 июля 2022 г. N 293-ФЗ "О внесении изменения в статью 8 Федерального закона "О дополнительных гарантиях по социальной поддержке детей-сирот и детей, оставшихся без попечения родителей"</a:t>
            </a:r>
          </a:p>
          <a:p>
            <a:r>
              <a:rPr lang="ru-RU" sz="1400" dirty="0">
                <a:latin typeface="Times New Roman" panose="02020603050405020304" pitchFamily="18" charset="0"/>
                <a:cs typeface="Times New Roman" panose="02020603050405020304" pitchFamily="18" charset="0"/>
              </a:rPr>
              <a:t>На основании Постановления Правительства РФ от 15 ноября 2022 г. N 2069 "О внесении изменения в Правила регистрации и снятия граждан Российской Федерации с регистрационного учета по месту пребывания и по месту жительства в пределах Российской Федерации" установлен порядок регистрации:</a:t>
            </a:r>
          </a:p>
          <a:p>
            <a:r>
              <a:rPr lang="ru-RU" sz="1400" dirty="0">
                <a:latin typeface="Times New Roman" panose="02020603050405020304" pitchFamily="18" charset="0"/>
                <a:cs typeface="Times New Roman" panose="02020603050405020304" pitchFamily="18" charset="0"/>
              </a:rPr>
              <a:t>- регистрация по адресу местной администрации осуществляется на основании заявления установленной формы о регистрации по месту жительства с представлением документа, удостоверяющего личность;</a:t>
            </a:r>
          </a:p>
          <a:p>
            <a:r>
              <a:rPr lang="ru-RU" sz="1400" dirty="0">
                <a:latin typeface="Times New Roman" panose="02020603050405020304" pitchFamily="18" charset="0"/>
                <a:cs typeface="Times New Roman" panose="02020603050405020304" pitchFamily="18" charset="0"/>
              </a:rPr>
              <a:t>- орган регистрационного учета самостоятельно запрашивает сведения о включении в список детей-сирот по обеспечению жилым помещением и производит регистрацию по месту жительства не позднее 6 рабочих дней со дня подачи заявления;</a:t>
            </a:r>
          </a:p>
          <a:p>
            <a:r>
              <a:rPr lang="ru-RU" sz="1400" dirty="0">
                <a:latin typeface="Times New Roman" panose="02020603050405020304" pitchFamily="18" charset="0"/>
                <a:cs typeface="Times New Roman" panose="02020603050405020304" pitchFamily="18" charset="0"/>
              </a:rPr>
              <a:t>-заявление установленной формы о регистрации по месту жительства в форме электронного документа может быть представлено через Единый портал.</a:t>
            </a:r>
          </a:p>
        </p:txBody>
      </p:sp>
    </p:spTree>
    <p:extLst>
      <p:ext uri="{BB962C8B-B14F-4D97-AF65-F5344CB8AC3E}">
        <p14:creationId xmlns:p14="http://schemas.microsoft.com/office/powerpoint/2010/main" val="393003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88523" y="2828531"/>
            <a:ext cx="7875917" cy="1477328"/>
          </a:xfrm>
          <a:prstGeom prst="rect">
            <a:avLst/>
          </a:prstGeom>
        </p:spPr>
        <p:txBody>
          <a:bodyPr wrap="square">
            <a:spAutoFit/>
          </a:bodyPr>
          <a:lstStyle/>
          <a:p>
            <a:pPr algn="ctr"/>
            <a:endParaRPr lang="ru-RU" dirty="0"/>
          </a:p>
          <a:p>
            <a:pPr algn="ctr"/>
            <a:r>
              <a:rPr lang="ru-RU" dirty="0"/>
              <a:t>Здесь есть ответы на ваши вопросы</a:t>
            </a:r>
          </a:p>
          <a:p>
            <a:pPr algn="ctr"/>
            <a:r>
              <a:rPr lang="ru-RU" dirty="0">
                <a:hlinkClick r:id="rId2"/>
              </a:rPr>
              <a:t>https://</a:t>
            </a:r>
            <a:r>
              <a:rPr lang="ru-RU" dirty="0" smtClean="0">
                <a:hlinkClick r:id="rId2"/>
              </a:rPr>
              <a:t>vk.com/topic-199669422_46622664</a:t>
            </a:r>
            <a:endParaRPr lang="ru-RU" dirty="0" smtClean="0"/>
          </a:p>
          <a:p>
            <a:pPr algn="ctr"/>
            <a:endParaRPr lang="ru-RU" dirty="0"/>
          </a:p>
          <a:p>
            <a:pPr algn="ctr"/>
            <a:r>
              <a:rPr lang="ru-RU" dirty="0"/>
              <a:t>если у вас есть вопрос, задайте, мы ответим</a:t>
            </a:r>
            <a:r>
              <a:rPr lang="ru-RU" dirty="0" smtClean="0"/>
              <a:t>.</a:t>
            </a: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523" y="215659"/>
            <a:ext cx="4009127" cy="2672751"/>
          </a:xfrm>
          <a:prstGeom prst="rect">
            <a:avLst/>
          </a:prstGeom>
        </p:spPr>
      </p:pic>
      <p:sp>
        <p:nvSpPr>
          <p:cNvPr id="4" name="Прямоугольник 3"/>
          <p:cNvSpPr/>
          <p:nvPr/>
        </p:nvSpPr>
        <p:spPr>
          <a:xfrm>
            <a:off x="5009793" y="759927"/>
            <a:ext cx="3856056" cy="1169551"/>
          </a:xfrm>
          <a:prstGeom prst="rect">
            <a:avLst/>
          </a:prstGeom>
        </p:spPr>
        <p:txBody>
          <a:bodyPr wrap="none">
            <a:spAutoFit/>
          </a:bodyPr>
          <a:lstStyle/>
          <a:p>
            <a:r>
              <a:rPr lang="ru-RU" sz="1400" dirty="0" smtClean="0">
                <a:latin typeface="Times New Roman" panose="02020603050405020304" pitchFamily="18" charset="0"/>
                <a:cs typeface="Times New Roman" panose="02020603050405020304" pitchFamily="18" charset="0"/>
              </a:rPr>
              <a:t>БУ СО ВО «Вологодский центр помощи детям, </a:t>
            </a:r>
          </a:p>
          <a:p>
            <a:r>
              <a:rPr lang="ru-RU" sz="1400" dirty="0">
                <a:latin typeface="Times New Roman" panose="02020603050405020304" pitchFamily="18" charset="0"/>
                <a:cs typeface="Times New Roman" panose="02020603050405020304" pitchFamily="18" charset="0"/>
              </a:rPr>
              <a:t>о</a:t>
            </a:r>
            <a:r>
              <a:rPr lang="ru-RU" sz="1400" dirty="0" smtClean="0">
                <a:latin typeface="Times New Roman" panose="02020603050405020304" pitchFamily="18" charset="0"/>
                <a:cs typeface="Times New Roman" panose="02020603050405020304" pitchFamily="18" charset="0"/>
              </a:rPr>
              <a:t>ставшимся без попечения родителей, №1»</a:t>
            </a:r>
          </a:p>
          <a:p>
            <a:r>
              <a:rPr lang="ru-RU" sz="1400" dirty="0" smtClean="0">
                <a:latin typeface="Times New Roman" panose="02020603050405020304" pitchFamily="18" charset="0"/>
                <a:cs typeface="Times New Roman" panose="02020603050405020304" pitchFamily="18" charset="0"/>
              </a:rPr>
              <a:t>Директор: Шамахова Наталья Николаевна</a:t>
            </a:r>
          </a:p>
          <a:p>
            <a:r>
              <a:rPr lang="ru-RU" sz="1400" dirty="0" smtClean="0">
                <a:latin typeface="Times New Roman" panose="02020603050405020304" pitchFamily="18" charset="0"/>
                <a:cs typeface="Times New Roman" panose="02020603050405020304" pitchFamily="18" charset="0"/>
              </a:rPr>
              <a:t>Т. 8-817-2-53-43-00</a:t>
            </a:r>
          </a:p>
          <a:p>
            <a:r>
              <a:rPr lang="ru-RU" sz="1400" dirty="0" smtClean="0">
                <a:latin typeface="Times New Roman" panose="02020603050405020304" pitchFamily="18" charset="0"/>
                <a:cs typeface="Times New Roman" panose="02020603050405020304" pitchFamily="18" charset="0"/>
              </a:rPr>
              <a:t>Адрес: 160002, г. Вологда, ул. Щетинина, д.5а</a:t>
            </a:r>
            <a:endParaRPr lang="ru-RU" sz="14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715993" y="5264791"/>
            <a:ext cx="6202392" cy="1200329"/>
          </a:xfrm>
          <a:prstGeom prst="rect">
            <a:avLst/>
          </a:prstGeom>
        </p:spPr>
        <p:txBody>
          <a:bodyPr wrap="square">
            <a:spAutoFit/>
          </a:bodyPr>
          <a:lstStyle/>
          <a:p>
            <a:endParaRPr lang="ru-RU" dirty="0" smtClean="0">
              <a:hlinkClick r:id="rId4"/>
            </a:endParaRPr>
          </a:p>
          <a:p>
            <a:pPr algn="ctr"/>
            <a:r>
              <a:rPr lang="ru-RU" dirty="0" smtClean="0">
                <a:hlinkClick r:id="rId4"/>
              </a:rPr>
              <a:t>https</a:t>
            </a:r>
            <a:r>
              <a:rPr lang="ru-RU" dirty="0">
                <a:hlinkClick r:id="rId4"/>
              </a:rPr>
              <a:t>://</a:t>
            </a:r>
            <a:r>
              <a:rPr lang="ru-RU" dirty="0" smtClean="0">
                <a:hlinkClick r:id="rId4"/>
              </a:rPr>
              <a:t>vk.com/id125629580</a:t>
            </a:r>
            <a:endParaRPr lang="ru-RU" dirty="0" smtClean="0"/>
          </a:p>
          <a:p>
            <a:endParaRPr lang="ru-RU" dirty="0"/>
          </a:p>
          <a:p>
            <a:pPr algn="ctr"/>
            <a:r>
              <a:rPr lang="ru-RU" dirty="0"/>
              <a:t>Страничка службы «Перекресток»</a:t>
            </a:r>
          </a:p>
        </p:txBody>
      </p:sp>
      <p:sp>
        <p:nvSpPr>
          <p:cNvPr id="6" name="Прямоугольник 5"/>
          <p:cNvSpPr/>
          <p:nvPr/>
        </p:nvSpPr>
        <p:spPr>
          <a:xfrm>
            <a:off x="2214835" y="4386053"/>
            <a:ext cx="5365629" cy="646331"/>
          </a:xfrm>
          <a:prstGeom prst="rect">
            <a:avLst/>
          </a:prstGeom>
        </p:spPr>
        <p:txBody>
          <a:bodyPr wrap="square">
            <a:spAutoFit/>
          </a:bodyPr>
          <a:lstStyle/>
          <a:p>
            <a:pPr algn="ctr"/>
            <a:r>
              <a:rPr lang="ru-RU" dirty="0" smtClean="0"/>
              <a:t>Служба «Перекресток»</a:t>
            </a:r>
          </a:p>
          <a:p>
            <a:pPr algn="ctr"/>
            <a:r>
              <a:rPr lang="ru-RU" dirty="0" smtClean="0"/>
              <a:t>Т.8-817-2-53-61-83</a:t>
            </a:r>
            <a:endParaRPr lang="ru-RU" dirty="0"/>
          </a:p>
        </p:txBody>
      </p:sp>
      <p:sp>
        <p:nvSpPr>
          <p:cNvPr id="7" name="Прямоугольник 6"/>
          <p:cNvSpPr/>
          <p:nvPr/>
        </p:nvSpPr>
        <p:spPr>
          <a:xfrm>
            <a:off x="5009793" y="2102006"/>
            <a:ext cx="3771898" cy="923330"/>
          </a:xfrm>
          <a:prstGeom prst="rect">
            <a:avLst/>
          </a:prstGeom>
        </p:spPr>
        <p:txBody>
          <a:bodyPr wrap="square">
            <a:spAutoFit/>
          </a:bodyPr>
          <a:lstStyle/>
          <a:p>
            <a:r>
              <a:rPr lang="ru-RU" dirty="0"/>
              <a:t>Присоединяйтесь к нашей группе</a:t>
            </a:r>
          </a:p>
          <a:p>
            <a:r>
              <a:rPr lang="ru-RU" dirty="0">
                <a:hlinkClick r:id="rId5"/>
              </a:rPr>
              <a:t>https://</a:t>
            </a:r>
            <a:r>
              <a:rPr lang="ru-RU" dirty="0" smtClean="0">
                <a:hlinkClick r:id="rId5"/>
              </a:rPr>
              <a:t>vk.com/ddetishki35</a:t>
            </a:r>
            <a:endParaRPr lang="ru-RU" dirty="0" smtClean="0"/>
          </a:p>
          <a:p>
            <a:endParaRPr lang="ru-RU" dirty="0"/>
          </a:p>
        </p:txBody>
      </p:sp>
      <p:pic>
        <p:nvPicPr>
          <p:cNvPr id="8" name="Рисунок 7"/>
          <p:cNvPicPr>
            <a:picLocks noChangeAspect="1"/>
          </p:cNvPicPr>
          <p:nvPr/>
        </p:nvPicPr>
        <p:blipFill>
          <a:blip r:embed="rId6"/>
          <a:stretch>
            <a:fillRect/>
          </a:stretch>
        </p:blipFill>
        <p:spPr>
          <a:xfrm>
            <a:off x="7229894" y="5264791"/>
            <a:ext cx="1387896" cy="1326526"/>
          </a:xfrm>
          <a:prstGeom prst="rect">
            <a:avLst/>
          </a:prstGeom>
        </p:spPr>
      </p:pic>
    </p:spTree>
    <p:extLst>
      <p:ext uri="{BB962C8B-B14F-4D97-AF65-F5344CB8AC3E}">
        <p14:creationId xmlns:p14="http://schemas.microsoft.com/office/powerpoint/2010/main" val="3446069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92436" y="462857"/>
            <a:ext cx="4477111" cy="1477328"/>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Вопрос: Как можно получить жилое помещение если переехал из одного региона в другой, в список детей-сирот на получение жилого помещения включен</a:t>
            </a:r>
            <a:r>
              <a:rPr lang="ru-RU" dirty="0" smtClean="0">
                <a:latin typeface="Times New Roman" panose="02020603050405020304" pitchFamily="18" charset="0"/>
                <a:cs typeface="Times New Roman" panose="02020603050405020304" pitchFamily="18" charset="0"/>
              </a:rPr>
              <a:t>?</a:t>
            </a:r>
          </a:p>
          <a:p>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118" y="539920"/>
            <a:ext cx="2857500" cy="1600200"/>
          </a:xfrm>
          <a:prstGeom prst="rect">
            <a:avLst/>
          </a:prstGeom>
        </p:spPr>
      </p:pic>
      <p:sp>
        <p:nvSpPr>
          <p:cNvPr id="5" name="Прямоугольник 4"/>
          <p:cNvSpPr/>
          <p:nvPr/>
        </p:nvSpPr>
        <p:spPr>
          <a:xfrm>
            <a:off x="1595886" y="2397559"/>
            <a:ext cx="6858000" cy="3693319"/>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Ответ: Основной закон, который регулирует вопрос предоставления жилого помещения - Федеральный закон Российской Федерации от 29 февраля 2012 г. N 15-ФЗ "О внесении изменений в отдельные законодательные акты Российской Федерации в части обеспечения жилыми помещениями детей-сирот и детей, оставшихся без попечения родителей"</a:t>
            </a:r>
          </a:p>
          <a:p>
            <a:r>
              <a:rPr lang="ru-RU" dirty="0">
                <a:latin typeface="Times New Roman" panose="02020603050405020304" pitchFamily="18" charset="0"/>
                <a:cs typeface="Times New Roman" panose="02020603050405020304" pitchFamily="18" charset="0"/>
              </a:rPr>
              <a:t>Для того, чтобы реализовать свое право на получение жилого помещения, вам необходимо выписаться из одного региона и зарегистрироваться по месту жительства в другом.</a:t>
            </a:r>
          </a:p>
          <a:p>
            <a:r>
              <a:rPr lang="ru-RU" dirty="0">
                <a:latin typeface="Times New Roman" panose="02020603050405020304" pitchFamily="18" charset="0"/>
                <a:cs typeface="Times New Roman" panose="02020603050405020304" pitchFamily="18" charset="0"/>
              </a:rPr>
              <a:t>Затем написать заявление о смене места жительства в орган, регулирующий очередность предоставления жилого помещения детям-сиротам. В Вологодской области – Департамент строительства Вологодской области.</a:t>
            </a:r>
          </a:p>
        </p:txBody>
      </p:sp>
    </p:spTree>
    <p:extLst>
      <p:ext uri="{BB962C8B-B14F-4D97-AF65-F5344CB8AC3E}">
        <p14:creationId xmlns:p14="http://schemas.microsoft.com/office/powerpoint/2010/main" val="3580776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28869" y="784030"/>
            <a:ext cx="3416060" cy="1200329"/>
          </a:xfrm>
          <a:prstGeom prst="rect">
            <a:avLst/>
          </a:prstGeom>
        </p:spPr>
        <p:txBody>
          <a:bodyPr wrap="square">
            <a:spAutoFit/>
          </a:bodyPr>
          <a:lstStyle/>
          <a:p>
            <a:r>
              <a:rPr lang="ru-RU" dirty="0">
                <a:solidFill>
                  <a:srgbClr val="000000"/>
                </a:solidFill>
                <a:latin typeface="Times New Roman" panose="02020603050405020304" pitchFamily="18" charset="0"/>
                <a:cs typeface="Times New Roman" panose="02020603050405020304" pitchFamily="18" charset="0"/>
              </a:rPr>
              <a:t>Вопрос: Как отменить судебный приказ?</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950" y="189370"/>
            <a:ext cx="3194176" cy="2050661"/>
          </a:xfrm>
          <a:prstGeom prst="rect">
            <a:avLst/>
          </a:prstGeom>
        </p:spPr>
      </p:pic>
      <p:sp>
        <p:nvSpPr>
          <p:cNvPr id="4" name="Прямоугольник 3"/>
          <p:cNvSpPr/>
          <p:nvPr/>
        </p:nvSpPr>
        <p:spPr>
          <a:xfrm>
            <a:off x="767751" y="2431783"/>
            <a:ext cx="8022567" cy="4339650"/>
          </a:xfrm>
          <a:prstGeom prst="rect">
            <a:avLst/>
          </a:prstGeom>
        </p:spPr>
        <p:txBody>
          <a:bodyPr wrap="square">
            <a:spAutoFit/>
          </a:bodyPr>
          <a:lstStyle/>
          <a:p>
            <a:r>
              <a:rPr lang="ru-RU" sz="1200" dirty="0">
                <a:solidFill>
                  <a:srgbClr val="000000"/>
                </a:solidFill>
                <a:latin typeface="-apple-system"/>
              </a:rPr>
              <a:t>Ответ: В основном судебные приказы принимаются из-за задолженности по коммунальным платежам. Оплата коммунальных услуг в жилых помещениях, которые вам предоставлены в </a:t>
            </a:r>
            <a:r>
              <a:rPr lang="ru-RU" sz="1200" dirty="0" err="1">
                <a:solidFill>
                  <a:srgbClr val="000000"/>
                </a:solidFill>
                <a:latin typeface="-apple-system"/>
              </a:rPr>
              <a:t>найм</a:t>
            </a:r>
            <a:r>
              <a:rPr lang="ru-RU" sz="1200" dirty="0">
                <a:solidFill>
                  <a:srgbClr val="000000"/>
                </a:solidFill>
                <a:latin typeface="-apple-system"/>
              </a:rPr>
              <a:t>, либо принадлежат вам на праве собственности - является вашей обязанностью!</a:t>
            </a:r>
            <a:r>
              <a:rPr lang="ru-RU" sz="1200" dirty="0"/>
              <a:t/>
            </a:r>
            <a:br>
              <a:rPr lang="ru-RU" sz="1200" dirty="0"/>
            </a:br>
            <a:r>
              <a:rPr lang="ru-RU" sz="1200" dirty="0">
                <a:solidFill>
                  <a:srgbClr val="000000"/>
                </a:solidFill>
                <a:latin typeface="-apple-system"/>
              </a:rPr>
              <a:t>Судебный приказ – это судебное постановление, вынесенное судьей единолично (без Вашего участия) на основании заявления о взыскании денежных сумм по бесспорным требованиям, на сумму до 500 000 руб. для гражданских дел. Судебный приказ является одновременно исполнительным документом – на его основании приставы возбуждают исполнительное производство.</a:t>
            </a:r>
            <a:r>
              <a:rPr lang="ru-RU" sz="1200" dirty="0"/>
              <a:t/>
            </a:r>
            <a:br>
              <a:rPr lang="ru-RU" sz="1200" dirty="0"/>
            </a:br>
            <a:r>
              <a:rPr lang="ru-RU" sz="1200" dirty="0">
                <a:solidFill>
                  <a:srgbClr val="000000"/>
                </a:solidFill>
                <a:latin typeface="-apple-system"/>
              </a:rPr>
              <a:t>Суд выносит судебный приказ о взыскании задолженности и впоследствии Вы обнаруживаете списание средств с ваших счетов.</a:t>
            </a:r>
            <a:r>
              <a:rPr lang="ru-RU" sz="1200" dirty="0"/>
              <a:t/>
            </a:r>
            <a:br>
              <a:rPr lang="ru-RU" sz="1200" dirty="0"/>
            </a:br>
            <a:r>
              <a:rPr lang="ru-RU" sz="1200" b="1" dirty="0">
                <a:solidFill>
                  <a:srgbClr val="000000"/>
                </a:solidFill>
                <a:latin typeface="-apple-system"/>
              </a:rPr>
              <a:t>Чтобы отменить судебный приказ должнику необходимо направить мировому судье который вынес судебный приказ (в течение 10 дней с момента получения копии судебного приказа), возражения относительно исполнения судебного приказа, в котором отразить свое несогласие с требованиями взыскателя (заявление установленной формы).</a:t>
            </a:r>
            <a:r>
              <a:rPr lang="ru-RU" sz="1200" b="1" dirty="0"/>
              <a:t/>
            </a:r>
            <a:br>
              <a:rPr lang="ru-RU" sz="1200" b="1" dirty="0"/>
            </a:br>
            <a:r>
              <a:rPr lang="ru-RU" sz="1200" dirty="0">
                <a:solidFill>
                  <a:srgbClr val="000000"/>
                </a:solidFill>
                <a:latin typeface="-apple-system"/>
              </a:rPr>
              <a:t>При поступлении в установленный срок возражений должника относительно исполнения судебного приказа судья отменяет судебный приказ.</a:t>
            </a:r>
            <a:r>
              <a:rPr lang="ru-RU" sz="1200" dirty="0"/>
              <a:t/>
            </a:r>
            <a:br>
              <a:rPr lang="ru-RU" sz="1200" dirty="0"/>
            </a:br>
            <a:r>
              <a:rPr lang="ru-RU" sz="1200" dirty="0">
                <a:solidFill>
                  <a:srgbClr val="000000"/>
                </a:solidFill>
                <a:latin typeface="-apple-system"/>
              </a:rPr>
              <a:t>В случае пропуска срока для отмены судебного приказа, должнику необходимо приложить доказательства, подтверждающие уважительность причины, по которой судебный приказ не был получен (например, пребывание на лечении, призыв в армию и т.д.). При этом в просительной части заявления об отмене судебного приказа следует отобразить две просьбы: об отмене судебного приказа и о восстановлении срока для его обжалования.</a:t>
            </a:r>
            <a:r>
              <a:rPr lang="ru-RU" sz="1200" dirty="0"/>
              <a:t/>
            </a:r>
            <a:br>
              <a:rPr lang="ru-RU" sz="1200" dirty="0"/>
            </a:br>
            <a:r>
              <a:rPr lang="ru-RU" sz="1200" dirty="0">
                <a:solidFill>
                  <a:srgbClr val="000000"/>
                </a:solidFill>
                <a:latin typeface="-apple-system"/>
              </a:rPr>
              <a:t>Судебная практика показывает, что в качестве уважительной причины суд признает не только «традиционные» причины (болезнь, командировка), но и регистрация по другому адресу.</a:t>
            </a:r>
            <a:r>
              <a:rPr lang="ru-RU" sz="1200" dirty="0"/>
              <a:t/>
            </a:r>
            <a:br>
              <a:rPr lang="ru-RU" sz="1200" dirty="0"/>
            </a:br>
            <a:r>
              <a:rPr lang="ru-RU" sz="1200" dirty="0">
                <a:solidFill>
                  <a:srgbClr val="000000"/>
                </a:solidFill>
                <a:latin typeface="-apple-system"/>
              </a:rPr>
              <a:t>ВОВРЕМЯ ПЛАТИТЕ КОММУНАЛЬНЫЕ УСЛУГИ!</a:t>
            </a:r>
            <a:endParaRPr lang="ru-RU" sz="1200" dirty="0"/>
          </a:p>
        </p:txBody>
      </p:sp>
    </p:spTree>
    <p:extLst>
      <p:ext uri="{BB962C8B-B14F-4D97-AF65-F5344CB8AC3E}">
        <p14:creationId xmlns:p14="http://schemas.microsoft.com/office/powerpoint/2010/main" val="3252844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252823" y="852697"/>
            <a:ext cx="4572000" cy="1200329"/>
          </a:xfrm>
          <a:prstGeom prst="rect">
            <a:avLst/>
          </a:prstGeom>
        </p:spPr>
        <p:txBody>
          <a:bodyPr>
            <a:spAutoFit/>
          </a:bodyPr>
          <a:lstStyle/>
          <a:p>
            <a:r>
              <a:rPr lang="ru-RU" dirty="0">
                <a:latin typeface="Times New Roman" panose="02020603050405020304" pitchFamily="18" charset="0"/>
                <a:cs typeface="Times New Roman" panose="02020603050405020304" pitchFamily="18" charset="0"/>
              </a:rPr>
              <a:t>Вопрос: Как перевести договор специализированного найма в договор социального найма?</a:t>
            </a:r>
          </a:p>
          <a:p>
            <a:endParaRPr lang="ru-RU"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872" y="130697"/>
            <a:ext cx="3296267" cy="2182663"/>
          </a:xfrm>
          <a:prstGeom prst="rect">
            <a:avLst/>
          </a:prstGeom>
        </p:spPr>
      </p:pic>
      <p:sp>
        <p:nvSpPr>
          <p:cNvPr id="5" name="Прямоугольник 4"/>
          <p:cNvSpPr/>
          <p:nvPr/>
        </p:nvSpPr>
        <p:spPr>
          <a:xfrm>
            <a:off x="758148" y="2382471"/>
            <a:ext cx="8264105" cy="4401205"/>
          </a:xfrm>
          <a:prstGeom prst="rect">
            <a:avLst/>
          </a:prstGeom>
        </p:spPr>
        <p:txBody>
          <a:bodyPr wrap="square">
            <a:spAutoFit/>
          </a:bodyPr>
          <a:lstStyle/>
          <a:p>
            <a:r>
              <a:rPr lang="ru-RU" sz="1400" dirty="0">
                <a:latin typeface="Times New Roman" panose="02020603050405020304" pitchFamily="18" charset="0"/>
                <a:cs typeface="Times New Roman" panose="02020603050405020304" pitchFamily="18" charset="0"/>
              </a:rPr>
              <a:t>Ответ: Жилое помещение специализированного фонда области предоставляется детям-сиротам по договору специализированного найма сроком на 5 лет.</a:t>
            </a:r>
          </a:p>
          <a:p>
            <a:r>
              <a:rPr lang="ru-RU" sz="1400" dirty="0">
                <a:latin typeface="Times New Roman" panose="02020603050405020304" pitchFamily="18" charset="0"/>
                <a:cs typeface="Times New Roman" panose="02020603050405020304" pitchFamily="18" charset="0"/>
              </a:rPr>
              <a:t>На основании Постановления Правительства Вологодской области от 19 февраля 2018 года № 144 «Об утверждении порядка выявления обстоятельств, свидетельствующих о необходимости оказания детям-сиротам и детям, оставшимся без попечения родителей, лицам из числа детей-сирот и детей, оставшихся без попечения родителей, содействия в преодолении трудной жизненной ситуации, при которых договор найма специализированного жилого помещения может быть заключен на новый пятилетний срок» определяется процедура перевода договора специализированного фонда в социальный.</a:t>
            </a:r>
          </a:p>
          <a:p>
            <a:r>
              <a:rPr lang="ru-RU" sz="1400" dirty="0">
                <a:latin typeface="Times New Roman" panose="02020603050405020304" pitchFamily="18" charset="0"/>
                <a:cs typeface="Times New Roman" panose="02020603050405020304" pitchFamily="18" charset="0"/>
              </a:rPr>
              <a:t>1. Департамент строительства области не позднее чем за 90 календарных дней до окончания срока действия договора найма специализированного жилого помещения направляет нанимателю уведомление о необходимости представления документов, подтверждающих успешную социализацию в самостоятельной жизни.</a:t>
            </a:r>
          </a:p>
          <a:p>
            <a:r>
              <a:rPr lang="ru-RU" sz="1400" dirty="0">
                <a:latin typeface="Times New Roman" panose="02020603050405020304" pitchFamily="18" charset="0"/>
                <a:cs typeface="Times New Roman" panose="02020603050405020304" pitchFamily="18" charset="0"/>
              </a:rPr>
              <a:t>2. Уведомление направляется посредством почтовой связи с уведомлением о вручении или вручается лично нанимателю.</a:t>
            </a:r>
          </a:p>
          <a:p>
            <a:r>
              <a:rPr lang="ru-RU" sz="1400" dirty="0">
                <a:latin typeface="Times New Roman" panose="02020603050405020304" pitchFamily="18" charset="0"/>
                <a:cs typeface="Times New Roman" panose="02020603050405020304" pitchFamily="18" charset="0"/>
              </a:rPr>
              <a:t>3. Наниматель предоставляет в Департамент строительства следующие документы:</a:t>
            </a:r>
          </a:p>
          <a:p>
            <a:r>
              <a:rPr lang="ru-RU" sz="1400" dirty="0">
                <a:latin typeface="Times New Roman" panose="02020603050405020304" pitchFamily="18" charset="0"/>
                <a:cs typeface="Times New Roman" panose="02020603050405020304" pitchFamily="18" charset="0"/>
              </a:rPr>
              <a:t>- документы, удостоверяющие личность нанимателя;</a:t>
            </a:r>
          </a:p>
          <a:p>
            <a:r>
              <a:rPr lang="ru-RU" sz="1400" dirty="0">
                <a:latin typeface="Times New Roman" panose="02020603050405020304" pitchFamily="18" charset="0"/>
                <a:cs typeface="Times New Roman" panose="02020603050405020304" pitchFamily="18" charset="0"/>
              </a:rPr>
              <a:t>- свидетельство о заключении брака (для лиц, состоящих в браке);</a:t>
            </a:r>
          </a:p>
          <a:p>
            <a:r>
              <a:rPr lang="ru-RU" sz="1400" dirty="0">
                <a:latin typeface="Times New Roman" panose="02020603050405020304" pitchFamily="18" charset="0"/>
                <a:cs typeface="Times New Roman" panose="02020603050405020304" pitchFamily="18" charset="0"/>
              </a:rPr>
              <a:t>- документы о рождении детей (для лиц, имеющих детей);</a:t>
            </a:r>
          </a:p>
          <a:p>
            <a:r>
              <a:rPr lang="ru-RU" sz="1400" dirty="0">
                <a:latin typeface="Times New Roman" panose="02020603050405020304" pitchFamily="18" charset="0"/>
                <a:cs typeface="Times New Roman" panose="02020603050405020304" pitchFamily="18" charset="0"/>
              </a:rPr>
              <a:t>- документы, подтверждающие доход нанимателя за последние шесть месяцев;</a:t>
            </a:r>
          </a:p>
          <a:p>
            <a:r>
              <a:rPr lang="ru-RU" sz="1400" dirty="0">
                <a:latin typeface="Times New Roman" panose="02020603050405020304" pitchFamily="18" charset="0"/>
                <a:cs typeface="Times New Roman" panose="02020603050405020304" pitchFamily="18" charset="0"/>
              </a:rPr>
              <a:t>- справку об отсутствии судимости (заказать на </a:t>
            </a:r>
            <a:r>
              <a:rPr lang="ru-RU" sz="1400" dirty="0" err="1">
                <a:latin typeface="Times New Roman" panose="02020603050405020304" pitchFamily="18" charset="0"/>
                <a:cs typeface="Times New Roman" panose="02020603050405020304" pitchFamily="18" charset="0"/>
              </a:rPr>
              <a:t>госуслугах</a:t>
            </a:r>
            <a:r>
              <a:rPr lang="ru-RU" sz="1400"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3398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67750" y="568369"/>
            <a:ext cx="8082951" cy="5262979"/>
          </a:xfrm>
          <a:prstGeom prst="rect">
            <a:avLst/>
          </a:prstGeom>
        </p:spPr>
        <p:txBody>
          <a:bodyPr wrap="square">
            <a:spAutoFit/>
          </a:bodyPr>
          <a:lstStyle/>
          <a:p>
            <a:r>
              <a:rPr lang="ru-RU" sz="1400" dirty="0">
                <a:latin typeface="Times New Roman" panose="02020603050405020304" pitchFamily="18" charset="0"/>
                <a:cs typeface="Times New Roman" panose="02020603050405020304" pitchFamily="18" charset="0"/>
              </a:rPr>
              <a:t>4. В срок, не превышающий 30 календарных дней со дня поступления в уполномоченный орган документов, проводится заседание комиссии.</a:t>
            </a:r>
          </a:p>
          <a:p>
            <a:r>
              <a:rPr lang="ru-RU" sz="1400" dirty="0">
                <a:latin typeface="Times New Roman" panose="02020603050405020304" pitchFamily="18" charset="0"/>
                <a:cs typeface="Times New Roman" panose="02020603050405020304" pitchFamily="18" charset="0"/>
              </a:rPr>
              <a:t>5. Наниматель уведомляется о проведении заседания комиссии путем направления ему уполномоченным органом письменного уведомления о времени и месте заседания не позднее чем за 14 календарных дней до дня проведения заседания комиссии. На заседании можно лично не присутствовать!</a:t>
            </a:r>
          </a:p>
          <a:p>
            <a:r>
              <a:rPr lang="ru-RU" sz="1400" dirty="0">
                <a:latin typeface="Times New Roman" panose="02020603050405020304" pitchFamily="18" charset="0"/>
                <a:cs typeface="Times New Roman" panose="02020603050405020304" pitchFamily="18" charset="0"/>
              </a:rPr>
              <a:t>6. На основании заключения комиссии принимается решение об исключении жилого помещения из специализированного жилищного фонда области и отнесении такого жилого помещения к жилищному фонду области социального использования. Данное решение является основанием для заключения государственным учреждением области, уполномоченным на управление, распоряжение, эксплуатацию, содержание и ремонт государственного жилищного фонда области, договора социального найма в отношении данного жилого помещения в порядке, установленном постановлением Правительства области от 13 июня 2007 года N 723 "Об управлении и распоряжении жилищным фондом области".</a:t>
            </a:r>
          </a:p>
          <a:p>
            <a:r>
              <a:rPr lang="ru-RU" sz="1400" dirty="0">
                <a:latin typeface="Times New Roman" panose="02020603050405020304" pitchFamily="18" charset="0"/>
                <a:cs typeface="Times New Roman" panose="02020603050405020304" pitchFamily="18" charset="0"/>
              </a:rPr>
              <a:t>7. В случае если по результатам представленных нанимателем документов комиссия придет к выводу об отсутствии обстоятельств для перевода жилого помещения в жилищный фонд области, то комиссией готовится заключение на новый пятилетний срок договора специализированного фонда.</a:t>
            </a:r>
          </a:p>
          <a:p>
            <a:r>
              <a:rPr lang="ru-RU" sz="1400" dirty="0">
                <a:latin typeface="Times New Roman" panose="02020603050405020304" pitchFamily="18" charset="0"/>
                <a:cs typeface="Times New Roman" panose="02020603050405020304" pitchFamily="18" charset="0"/>
              </a:rPr>
              <a:t>8. При положительном решении - один экземпляр решения уполномоченного органа направляется уполномоченным органом нанимателю в срок, не превышающий 5 рабочих дней со дня его принятия. Второй экземпляр решения направляется уполномоченным органом в государственное учреждение области, уполномоченное на управление, распоряжение, эксплуатацию, содержание и ремонт государственного жилищного фонда области, в срок, не превышающий 5 рабочих дней со дня его принятия.</a:t>
            </a:r>
          </a:p>
          <a:p>
            <a:r>
              <a:rPr lang="ru-RU" sz="1400" dirty="0">
                <a:latin typeface="Times New Roman" panose="02020603050405020304" pitchFamily="18" charset="0"/>
                <a:cs typeface="Times New Roman" panose="02020603050405020304" pitchFamily="18" charset="0"/>
              </a:rPr>
              <a:t>9. Наниматель с уполномоченным органом области заключает договор социального найма.</a:t>
            </a:r>
          </a:p>
        </p:txBody>
      </p:sp>
    </p:spTree>
    <p:extLst>
      <p:ext uri="{BB962C8B-B14F-4D97-AF65-F5344CB8AC3E}">
        <p14:creationId xmlns:p14="http://schemas.microsoft.com/office/powerpoint/2010/main" val="2842729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54414" y="690166"/>
            <a:ext cx="4572000" cy="1477328"/>
          </a:xfrm>
          <a:prstGeom prst="rect">
            <a:avLst/>
          </a:prstGeom>
        </p:spPr>
        <p:txBody>
          <a:bodyPr>
            <a:spAutoFit/>
          </a:bodyPr>
          <a:lstStyle/>
          <a:p>
            <a:r>
              <a:rPr lang="ru-RU" dirty="0">
                <a:solidFill>
                  <a:srgbClr val="000000"/>
                </a:solidFill>
                <a:latin typeface="Times New Roman" panose="02020603050405020304" pitchFamily="18" charset="0"/>
                <a:cs typeface="Times New Roman" panose="02020603050405020304" pitchFamily="18" charset="0"/>
              </a:rPr>
              <a:t>Вопрос: Куда можно использовать материнский капитал?</a:t>
            </a:r>
            <a:br>
              <a:rPr lang="ru-RU" dirty="0">
                <a:solidFill>
                  <a:srgbClr val="000000"/>
                </a:solidFill>
                <a:latin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cs typeface="Times New Roman" panose="02020603050405020304" pitchFamily="18" charset="0"/>
              </a:rPr>
              <a:t/>
            </a:r>
            <a:br>
              <a:rPr lang="ru-RU" dirty="0">
                <a:solidFill>
                  <a:srgbClr val="000000"/>
                </a:solidFill>
                <a:latin typeface="Times New Roman" panose="02020603050405020304" pitchFamily="18" charset="0"/>
                <a:cs typeface="Times New Roman" panose="02020603050405020304" pitchFamily="18" charset="0"/>
              </a:rPr>
            </a:br>
            <a:r>
              <a:rPr lang="ru-RU" dirty="0">
                <a:solidFill>
                  <a:srgbClr val="000000"/>
                </a:solidFill>
                <a:latin typeface="-apple-system"/>
              </a:rPr>
              <a:t/>
            </a:r>
            <a:br>
              <a:rPr lang="ru-RU" dirty="0">
                <a:solidFill>
                  <a:srgbClr val="000000"/>
                </a:solidFill>
                <a:latin typeface="-apple-system"/>
              </a:rPr>
            </a:b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032" y="326772"/>
            <a:ext cx="3013853" cy="1998316"/>
          </a:xfrm>
          <a:prstGeom prst="rect">
            <a:avLst/>
          </a:prstGeom>
        </p:spPr>
      </p:pic>
      <p:sp>
        <p:nvSpPr>
          <p:cNvPr id="4" name="Прямоугольник 3"/>
          <p:cNvSpPr/>
          <p:nvPr/>
        </p:nvSpPr>
        <p:spPr>
          <a:xfrm>
            <a:off x="1121434" y="2325088"/>
            <a:ext cx="6858000" cy="4462760"/>
          </a:xfrm>
          <a:prstGeom prst="rect">
            <a:avLst/>
          </a:prstGeom>
        </p:spPr>
        <p:txBody>
          <a:bodyPr wrap="square">
            <a:spAutoFit/>
          </a:bodyPr>
          <a:lstStyle/>
          <a:p>
            <a:r>
              <a:rPr lang="ru-RU" sz="1400" dirty="0">
                <a:latin typeface="Times New Roman" panose="02020603050405020304" pitchFamily="18" charset="0"/>
                <a:cs typeface="Times New Roman" panose="02020603050405020304" pitchFamily="18" charset="0"/>
              </a:rPr>
              <a:t>Ответ: Лица, имеющие право на дополнительные меры государственной поддержки в соответствии с Федеральным законом от 29.12.2006 № 256-ФЗ «О дополнительных мерах государственной поддержки семей, имеющих детей» могут распорядиться средствами материнского (семейного) капитала по направлениям:</a:t>
            </a:r>
            <a:br>
              <a:rPr lang="ru-RU" sz="1400" dirty="0">
                <a:latin typeface="Times New Roman" panose="02020603050405020304" pitchFamily="18" charset="0"/>
                <a:cs typeface="Times New Roman" panose="02020603050405020304" pitchFamily="18" charset="0"/>
              </a:rPr>
            </a:br>
            <a:r>
              <a:rPr lang="ru-RU" sz="1400" b="1" dirty="0">
                <a:latin typeface="Times New Roman" panose="02020603050405020304" pitchFamily="18" charset="0"/>
                <a:cs typeface="Times New Roman" panose="02020603050405020304" pitchFamily="18" charset="0"/>
              </a:rPr>
              <a:t>1) улучшение жилищных условий;</a:t>
            </a:r>
            <a:br>
              <a:rPr lang="ru-RU" sz="1400" b="1" dirty="0">
                <a:latin typeface="Times New Roman" panose="02020603050405020304" pitchFamily="18" charset="0"/>
                <a:cs typeface="Times New Roman" panose="02020603050405020304" pitchFamily="18" charset="0"/>
              </a:rPr>
            </a:br>
            <a:r>
              <a:rPr lang="ru-RU" sz="1400" b="1" dirty="0">
                <a:latin typeface="Times New Roman" panose="02020603050405020304" pitchFamily="18" charset="0"/>
                <a:cs typeface="Times New Roman" panose="02020603050405020304" pitchFamily="18" charset="0"/>
              </a:rPr>
              <a:t>2) получение образования ребенком (детьми);</a:t>
            </a:r>
            <a:br>
              <a:rPr lang="ru-RU" sz="1400" b="1" dirty="0">
                <a:latin typeface="Times New Roman" panose="02020603050405020304" pitchFamily="18" charset="0"/>
                <a:cs typeface="Times New Roman" panose="02020603050405020304" pitchFamily="18" charset="0"/>
              </a:rPr>
            </a:br>
            <a:r>
              <a:rPr lang="ru-RU" sz="1400" b="1" dirty="0">
                <a:latin typeface="Times New Roman" panose="02020603050405020304" pitchFamily="18" charset="0"/>
                <a:cs typeface="Times New Roman" panose="02020603050405020304" pitchFamily="18" charset="0"/>
              </a:rPr>
              <a:t>3) формирование накопительной пенсии владельца сертификата;</a:t>
            </a:r>
            <a:br>
              <a:rPr lang="ru-RU" sz="1400" b="1" dirty="0">
                <a:latin typeface="Times New Roman" panose="02020603050405020304" pitchFamily="18" charset="0"/>
                <a:cs typeface="Times New Roman" panose="02020603050405020304" pitchFamily="18" charset="0"/>
              </a:rPr>
            </a:br>
            <a:r>
              <a:rPr lang="ru-RU" sz="1400" b="1" dirty="0">
                <a:latin typeface="Times New Roman" panose="02020603050405020304" pitchFamily="18" charset="0"/>
                <a:cs typeface="Times New Roman" panose="02020603050405020304" pitchFamily="18" charset="0"/>
              </a:rPr>
              <a:t>4) приобретение товаров и услуг, предназначенных для социальной адаптации и интеграции в общество детей-инвалидов;</a:t>
            </a:r>
            <a:br>
              <a:rPr lang="ru-RU" sz="1400" b="1" dirty="0">
                <a:latin typeface="Times New Roman" panose="02020603050405020304" pitchFamily="18" charset="0"/>
                <a:cs typeface="Times New Roman" panose="02020603050405020304" pitchFamily="18" charset="0"/>
              </a:rPr>
            </a:br>
            <a:r>
              <a:rPr lang="ru-RU" sz="1400" b="1" dirty="0">
                <a:latin typeface="Times New Roman" panose="02020603050405020304" pitchFamily="18" charset="0"/>
                <a:cs typeface="Times New Roman" panose="02020603050405020304" pitchFamily="18" charset="0"/>
              </a:rPr>
              <a:t>5) получение ежемесячной выплаты в связи с рождением (усыновлением) второго ребенка после 1 января 2018 года.</a:t>
            </a:r>
            <a:br>
              <a:rPr lang="ru-RU" sz="1400" b="1"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Согласно нормам Закона от 29.12.2006 № 256-ФЗ, обращаясь с заявлением о распоряжении средствами материнского (семейного) капитала на улучшение жилищных условий, владелец сертификата обязуется оформить приобретенное (построенное) жилое помещение в общую собственность родителей, детей (в том числе первого, второго, третьего и последующих детей) с определением размера долей по соглашению. Неисполнение этого условия (перепродажа жилого помещения без исполнения обязательства) расценивается как нарушение прав и интересов несовершеннолетних детей.</a:t>
            </a:r>
            <a:r>
              <a:rPr lang="ru-RU" dirty="0"/>
              <a:t/>
            </a:r>
            <a:br>
              <a:rPr lang="ru-RU" dirty="0"/>
            </a:br>
            <a:endParaRPr lang="ru-RU" dirty="0"/>
          </a:p>
        </p:txBody>
      </p:sp>
    </p:spTree>
    <p:extLst>
      <p:ext uri="{BB962C8B-B14F-4D97-AF65-F5344CB8AC3E}">
        <p14:creationId xmlns:p14="http://schemas.microsoft.com/office/powerpoint/2010/main" val="3044910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45389" y="1430013"/>
            <a:ext cx="8108830" cy="3754874"/>
          </a:xfrm>
          <a:prstGeom prst="rect">
            <a:avLst/>
          </a:prstGeom>
        </p:spPr>
        <p:txBody>
          <a:bodyPr wrap="square">
            <a:spAutoFit/>
          </a:bodyPr>
          <a:lstStyle/>
          <a:p>
            <a:r>
              <a:rPr lang="ru-RU" sz="1400" dirty="0">
                <a:latin typeface="Times New Roman" panose="02020603050405020304" pitchFamily="18" charset="0"/>
                <a:cs typeface="Times New Roman" panose="02020603050405020304" pitchFamily="18" charset="0"/>
              </a:rPr>
              <a:t>Не забывайте оформлять в общую собственность приобретаемое жилое помещение!</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Внимание! Выявлено, что семьям помогают обналичить материнский (семейный) капитал </a:t>
            </a:r>
            <a:r>
              <a:rPr lang="ru-RU" sz="1400" dirty="0" err="1">
                <a:latin typeface="Times New Roman" panose="02020603050405020304" pitchFamily="18" charset="0"/>
                <a:cs typeface="Times New Roman" panose="02020603050405020304" pitchFamily="18" charset="0"/>
              </a:rPr>
              <a:t>риэлторы</a:t>
            </a:r>
            <a:r>
              <a:rPr lang="ru-RU" sz="1400" dirty="0">
                <a:latin typeface="Times New Roman" panose="02020603050405020304" pitchFamily="18" charset="0"/>
                <a:cs typeface="Times New Roman" panose="02020603050405020304" pitchFamily="18" charset="0"/>
              </a:rPr>
              <a:t> - мошенники.</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Не все становятся жертвами обмана, но многие идут на сговор сознательно.</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Правоохранительные органы пресекают попытки получения средств материнского (семейного) капитала по мошенническим схемам. Возбуждены уголовные дела по случаям совершения владельцами сертификатов сделок, не влекущих фактического улучшения жилищных условий. Владелец сертификата, соглашаясь ради денег принять участие в предлагаемых схемах </a:t>
            </a:r>
            <a:r>
              <a:rPr lang="ru-RU" sz="1400" dirty="0" err="1">
                <a:latin typeface="Times New Roman" panose="02020603050405020304" pitchFamily="18" charset="0"/>
                <a:cs typeface="Times New Roman" panose="02020603050405020304" pitchFamily="18" charset="0"/>
              </a:rPr>
              <a:t>обналичивания</a:t>
            </a:r>
            <a:r>
              <a:rPr lang="ru-RU" sz="1400" dirty="0">
                <a:latin typeface="Times New Roman" panose="02020603050405020304" pitchFamily="18" charset="0"/>
                <a:cs typeface="Times New Roman" panose="02020603050405020304" pitchFamily="18" charset="0"/>
              </a:rPr>
              <a:t>, признается соучастником преступления по факту нецелевого использования государственных средств. Средства материнского (семейного) капитала взыскиваются в судебном порядке и подлежат возврату в Социальный (пенсионный) фонд Российской Федерации.</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Остерегайтесь мошенничества! Не участвуйте в противоправных схемах, игнорируйте предложения "обналичить материнский (семейный) капитал». Подобные предложения могут исходить только от недобросовестных посредников, все манипуляции по </a:t>
            </a:r>
            <a:r>
              <a:rPr lang="ru-RU" sz="1400" dirty="0" err="1">
                <a:latin typeface="Times New Roman" panose="02020603050405020304" pitchFamily="18" charset="0"/>
                <a:cs typeface="Times New Roman" panose="02020603050405020304" pitchFamily="18" charset="0"/>
              </a:rPr>
              <a:t>обналичиванию</a:t>
            </a:r>
            <a:r>
              <a:rPr lang="ru-RU" sz="1400" dirty="0">
                <a:latin typeface="Times New Roman" panose="02020603050405020304" pitchFamily="18" charset="0"/>
                <a:cs typeface="Times New Roman" panose="02020603050405020304" pitchFamily="18" charset="0"/>
              </a:rPr>
              <a:t> средств материнского (семейного) капитала имеют криминальную основу, так как идут вразрез с законодательством Российской Федерации. В случае предложений «обналичить материнский (семейный) капитал» обращайтесь в органы внутренних дел.</a:t>
            </a:r>
          </a:p>
        </p:txBody>
      </p:sp>
    </p:spTree>
    <p:extLst>
      <p:ext uri="{BB962C8B-B14F-4D97-AF65-F5344CB8AC3E}">
        <p14:creationId xmlns:p14="http://schemas.microsoft.com/office/powerpoint/2010/main" val="260444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546119" y="808608"/>
            <a:ext cx="4321835" cy="2031325"/>
          </a:xfrm>
          <a:prstGeom prst="rect">
            <a:avLst/>
          </a:prstGeom>
        </p:spPr>
        <p:txBody>
          <a:bodyPr wrap="square">
            <a:spAutoFit/>
          </a:bodyPr>
          <a:lstStyle/>
          <a:p>
            <a:r>
              <a:rPr lang="ru-RU" dirty="0">
                <a:solidFill>
                  <a:srgbClr val="000000"/>
                </a:solidFill>
                <a:latin typeface="Times New Roman" panose="02020603050405020304" pitchFamily="18" charset="0"/>
                <a:cs typeface="Times New Roman" panose="02020603050405020304" pitchFamily="18" charset="0"/>
              </a:rPr>
              <a:t>Вопрос: Чем грозит неофициальное трудоустройство </a:t>
            </a:r>
            <a:endParaRPr lang="ru-RU" dirty="0" smtClean="0">
              <a:solidFill>
                <a:srgbClr val="000000"/>
              </a:solidFill>
              <a:latin typeface="Times New Roman" panose="02020603050405020304" pitchFamily="18" charset="0"/>
              <a:cs typeface="Times New Roman" panose="02020603050405020304" pitchFamily="18" charset="0"/>
            </a:endParaRPr>
          </a:p>
          <a:p>
            <a:r>
              <a:rPr lang="ru-RU" dirty="0" smtClean="0">
                <a:solidFill>
                  <a:srgbClr val="000000"/>
                </a:solidFill>
                <a:latin typeface="Times New Roman" panose="02020603050405020304" pitchFamily="18" charset="0"/>
                <a:cs typeface="Times New Roman" panose="02020603050405020304" pitchFamily="18" charset="0"/>
              </a:rPr>
              <a:t>и </a:t>
            </a:r>
            <a:r>
              <a:rPr lang="ru-RU" dirty="0">
                <a:solidFill>
                  <a:srgbClr val="000000"/>
                </a:solidFill>
                <a:latin typeface="Times New Roman" panose="02020603050405020304" pitchFamily="18" charset="0"/>
                <a:cs typeface="Times New Roman" panose="02020603050405020304" pitchFamily="18" charset="0"/>
              </a:rPr>
              <a:t>получение заработной платы в «конверте»?</a:t>
            </a:r>
            <a:br>
              <a:rPr lang="ru-RU" dirty="0">
                <a:solidFill>
                  <a:srgbClr val="000000"/>
                </a:solidFill>
                <a:latin typeface="Times New Roman" panose="02020603050405020304" pitchFamily="18" charset="0"/>
                <a:cs typeface="Times New Roman" panose="02020603050405020304" pitchFamily="18" charset="0"/>
              </a:rPr>
            </a:br>
            <a:r>
              <a:rPr lang="ru-RU" dirty="0">
                <a:solidFill>
                  <a:srgbClr val="000000"/>
                </a:solidFill>
                <a:latin typeface="Times New Roman" panose="02020603050405020304" pitchFamily="18" charset="0"/>
                <a:cs typeface="Times New Roman" panose="02020603050405020304" pitchFamily="18" charset="0"/>
              </a:rPr>
              <a:t/>
            </a:r>
            <a:br>
              <a:rPr lang="ru-RU" dirty="0">
                <a:solidFill>
                  <a:srgbClr val="000000"/>
                </a:solidFill>
                <a:latin typeface="Times New Roman" panose="02020603050405020304" pitchFamily="18" charset="0"/>
                <a:cs typeface="Times New Roman" panose="02020603050405020304" pitchFamily="18" charset="0"/>
              </a:rPr>
            </a:br>
            <a:r>
              <a:rPr lang="ru-RU" dirty="0">
                <a:solidFill>
                  <a:srgbClr val="000000"/>
                </a:solidFill>
                <a:latin typeface="-apple-system"/>
              </a:rPr>
              <a:t/>
            </a:r>
            <a:br>
              <a:rPr lang="ru-RU" dirty="0">
                <a:solidFill>
                  <a:srgbClr val="000000"/>
                </a:solidFill>
                <a:latin typeface="-apple-system"/>
              </a:rPr>
            </a:b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231" y="422844"/>
            <a:ext cx="3241413" cy="1822150"/>
          </a:xfrm>
          <a:prstGeom prst="rect">
            <a:avLst/>
          </a:prstGeom>
        </p:spPr>
      </p:pic>
      <p:sp>
        <p:nvSpPr>
          <p:cNvPr id="5" name="Прямоугольник 4"/>
          <p:cNvSpPr/>
          <p:nvPr/>
        </p:nvSpPr>
        <p:spPr>
          <a:xfrm>
            <a:off x="1121434" y="2615929"/>
            <a:ext cx="7860857" cy="3754874"/>
          </a:xfrm>
          <a:prstGeom prst="rect">
            <a:avLst/>
          </a:prstGeom>
        </p:spPr>
        <p:txBody>
          <a:bodyPr wrap="square">
            <a:spAutoFit/>
          </a:bodyPr>
          <a:lstStyle/>
          <a:p>
            <a:r>
              <a:rPr lang="ru-RU" sz="1400" dirty="0">
                <a:latin typeface="Times New Roman" panose="02020603050405020304" pitchFamily="18" charset="0"/>
                <a:cs typeface="Times New Roman" panose="02020603050405020304" pitchFamily="18" charset="0"/>
              </a:rPr>
              <a:t>Ответ: Когда работник официально не трудоустроен либо трудовой договор с ним оформлен, но работник получает основную сумму зарплаты в конверте («серая зарплата»), предусмотрена налоговая ответственность.</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Статьей 122 Налогового кодекса РФ предусмотрено, что неуплата или неполная уплата сумм налога в результате занижения налоговой базы, иного неправильного исчисления налога или других неправомерных действий (бездействия) влечет взыскание штрафа в размере 20% от неуплаченной суммы налога. То есть, если ни работодателем, ни работником не уплачен с дохода, полученного в конверте налог на доходы с физических лиц, то наступает ответственность по статье 122 НК РФ.</a:t>
            </a:r>
            <a:br>
              <a:rPr lang="ru-RU"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Работник, получавший неофициальные выплаты, попадает в категорию уклоняющихся от уплаты налогов, а это уже уголовная ответственность. Кроме того, граждане, получающие зарплату «в конвертах», должны знать, что с 2015 года пенсия формируется в индивидуальных пенсионных коэффициентах. Число коэффициентов за год зависит от размера официальной зарплаты и, соответственно, от суммы страховых взносов, уплаченных работодателем в СФР (пенсионный фонд). Стоимость одного коэффициента ежегодно устанавливается федеральным законодательством.</a:t>
            </a:r>
            <a:br>
              <a:rPr lang="ru-RU" sz="1400" dirty="0">
                <a:latin typeface="Times New Roman" panose="02020603050405020304" pitchFamily="18" charset="0"/>
                <a:cs typeface="Times New Roman" panose="02020603050405020304" pitchFamily="18" charset="0"/>
              </a:rPr>
            </a:br>
            <a:r>
              <a:rPr lang="ru-RU" sz="1400" b="1" dirty="0">
                <a:latin typeface="Times New Roman" panose="02020603050405020304" pitchFamily="18" charset="0"/>
                <a:cs typeface="Times New Roman" panose="02020603050405020304" pitchFamily="18" charset="0"/>
              </a:rPr>
              <a:t>Если у работника к моменту выхода на пенсию не сформируется необходимый минимум баллов, тогда у него и не возникнет права на страховую пенсию!</a:t>
            </a:r>
          </a:p>
        </p:txBody>
      </p:sp>
    </p:spTree>
    <p:extLst>
      <p:ext uri="{BB962C8B-B14F-4D97-AF65-F5344CB8AC3E}">
        <p14:creationId xmlns:p14="http://schemas.microsoft.com/office/powerpoint/2010/main" val="2193123389"/>
      </p:ext>
    </p:extLst>
  </p:cSld>
  <p:clrMapOvr>
    <a:masterClrMapping/>
  </p:clrMapOvr>
</p:sld>
</file>

<file path=ppt/theme/theme1.xml><?xml version="1.0" encoding="utf-8"?>
<a:theme xmlns:a="http://schemas.openxmlformats.org/drawingml/2006/main" name="Crop">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Урожай</Template>
  <TotalTime>5951</TotalTime>
  <Words>2187</Words>
  <Application>Microsoft Office PowerPoint</Application>
  <PresentationFormat>Экран (4:3)</PresentationFormat>
  <Paragraphs>120</Paragraphs>
  <Slides>21</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21</vt:i4>
      </vt:variant>
    </vt:vector>
  </HeadingPairs>
  <TitlesOfParts>
    <vt:vector size="27" baseType="lpstr">
      <vt:lpstr>-apple-system</vt:lpstr>
      <vt:lpstr>Arial</vt:lpstr>
      <vt:lpstr>Calibri</vt:lpstr>
      <vt:lpstr>Franklin Gothic Book</vt:lpstr>
      <vt:lpstr>Times New Roman</vt:lpstr>
      <vt:lpstr>Crop</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Полина Гудкова</dc:creator>
  <cp:lastModifiedBy>Студент</cp:lastModifiedBy>
  <cp:revision>433</cp:revision>
  <cp:lastPrinted>2022-10-10T08:07:36Z</cp:lastPrinted>
  <dcterms:created xsi:type="dcterms:W3CDTF">2018-08-02T21:40:15Z</dcterms:created>
  <dcterms:modified xsi:type="dcterms:W3CDTF">2023-09-21T07:45:16Z</dcterms:modified>
</cp:coreProperties>
</file>